
<file path=[Content_Types].xml><?xml version="1.0" encoding="utf-8"?>
<Types xmlns="http://schemas.openxmlformats.org/package/2006/content-types">
  <Default Extension="emf" ContentType="image/x-emf"/>
  <Default Extension="jpe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xml" ContentType="application/vnd.openxmlformats-officedocument.presentationml.tags+xml"/>
  <Override PartName="/ppt/notesSlides/notesSlide14.xml" ContentType="application/vnd.openxmlformats-officedocument.presentationml.notesSlide+xml"/>
  <Override PartName="/ppt/tags/tag4.xml" ContentType="application/vnd.openxmlformats-officedocument.presentationml.tags+xml"/>
  <Override PartName="/ppt/notesSlides/notesSlide15.xml" ContentType="application/vnd.openxmlformats-officedocument.presentationml.notesSlide+xml"/>
  <Override PartName="/ppt/tags/tag5.xml" ContentType="application/vnd.openxmlformats-officedocument.presentationml.tags+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1"/>
    <p:sldMasterId id="2147484310" r:id="rId2"/>
  </p:sldMasterIdLst>
  <p:notesMasterIdLst>
    <p:notesMasterId r:id="rId29"/>
  </p:notesMasterIdLst>
  <p:handoutMasterIdLst>
    <p:handoutMasterId r:id="rId30"/>
  </p:handoutMasterIdLst>
  <p:sldIdLst>
    <p:sldId id="1543" r:id="rId3"/>
    <p:sldId id="1561" r:id="rId4"/>
    <p:sldId id="321" r:id="rId5"/>
    <p:sldId id="1482" r:id="rId6"/>
    <p:sldId id="1544" r:id="rId7"/>
    <p:sldId id="257" r:id="rId8"/>
    <p:sldId id="258" r:id="rId9"/>
    <p:sldId id="259" r:id="rId10"/>
    <p:sldId id="1566" r:id="rId11"/>
    <p:sldId id="260" r:id="rId12"/>
    <p:sldId id="1564" r:id="rId13"/>
    <p:sldId id="1565" r:id="rId14"/>
    <p:sldId id="261" r:id="rId15"/>
    <p:sldId id="1563" r:id="rId16"/>
    <p:sldId id="262" r:id="rId17"/>
    <p:sldId id="1562" r:id="rId18"/>
    <p:sldId id="263" r:id="rId19"/>
    <p:sldId id="264" r:id="rId20"/>
    <p:sldId id="265" r:id="rId21"/>
    <p:sldId id="266" r:id="rId22"/>
    <p:sldId id="267" r:id="rId23"/>
    <p:sldId id="268" r:id="rId24"/>
    <p:sldId id="1560" r:id="rId25"/>
    <p:sldId id="1531" r:id="rId26"/>
    <p:sldId id="1545" r:id="rId27"/>
    <p:sldId id="1546" r:id="rId28"/>
  </p:sldIdLst>
  <p:sldSz cx="12436475" cy="6994525"/>
  <p:notesSz cx="6858000" cy="9144000"/>
  <p:custDataLst>
    <p:tags r:id="rId31"/>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2" name="Author" initials="A" lastIdx="0" clrIdx="1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A1E2"/>
    <a:srgbClr val="05E600"/>
    <a:srgbClr val="26FF21"/>
    <a:srgbClr val="21FF66"/>
    <a:srgbClr val="001344"/>
    <a:srgbClr val="E3C038"/>
    <a:srgbClr val="0078D7"/>
    <a:srgbClr val="000000"/>
    <a:srgbClr val="FFFFFF"/>
    <a:srgbClr val="592C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7C0AC4-DA53-47CA-A4F6-BFDA7C649912}" v="243" dt="2025-10-11T09:23:12.652"/>
    <p1510:client id="{2A0E4F1E-3564-4F0F-BE9A-B3D9B66C52D5}" v="117" dt="2025-10-11T09:08:26.003"/>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Estilo temático 2 - Énfasis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48" y="60"/>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35"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a:latin typeface="Segoe UI" pitchFamily="34" charset="0"/>
              </a:rPr>
              <a:t>Microsoft Connect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12/3/2025 2:15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a:t>Microsoft Connect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12/3/2025 2:15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keda.sh/docs/scaler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encabezado 3"/>
          <p:cNvSpPr>
            <a:spLocks noGrp="1"/>
          </p:cNvSpPr>
          <p:nvPr>
            <p:ph type="hdr" sz="quarter"/>
          </p:nvPr>
        </p:nvSpPr>
        <p:spPr/>
        <p:txBody>
          <a:bodyPr/>
          <a:lstStyle/>
          <a:p>
            <a:r>
              <a:rPr lang="en-US"/>
              <a:t>Microsoft Connect 2016</a:t>
            </a:r>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EEC551-8CDA-4EB6-89BB-2A86C9F091C8}" type="datetime8">
              <a:rPr lang="en-US" smtClean="0"/>
              <a:t>12/3/2025 2:15 AM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5825347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Nueva plataforma para </a:t>
            </a:r>
            <a:r>
              <a:rPr lang="es-ES" b="1"/>
              <a:t>desarrollo de apps distribuidas en .NET</a:t>
            </a:r>
            <a:r>
              <a:rPr lang="es-ES"/>
              <a:t>. </a:t>
            </a:r>
          </a:p>
          <a:p>
            <a:r>
              <a:rPr lang="es-ES"/>
              <a:t>Incluye </a:t>
            </a:r>
            <a:r>
              <a:rPr lang="es-ES" b="1" err="1"/>
              <a:t>observabilidad</a:t>
            </a:r>
            <a:r>
              <a:rPr lang="es-ES" b="1"/>
              <a:t>, configuración centralizada, integración con </a:t>
            </a:r>
            <a:r>
              <a:rPr lang="es-ES" b="1" err="1"/>
              <a:t>Dapr</a:t>
            </a:r>
            <a:r>
              <a:rPr lang="es-ES"/>
              <a:t>. </a:t>
            </a:r>
          </a:p>
          <a:p>
            <a:r>
              <a:rPr lang="es-ES"/>
              <a:t>Ideal para microservicios en Container Apps.</a:t>
            </a:r>
          </a:p>
          <a:p>
            <a:endParaRPr lang="es-ES"/>
          </a:p>
          <a:p>
            <a:r>
              <a:rPr lang="es-ES" b="1"/>
              <a:t>¿Qué es .NET Aspire?</a:t>
            </a:r>
            <a:endParaRPr lang="es-ES"/>
          </a:p>
          <a:p>
            <a:r>
              <a:rPr lang="es-ES"/>
              <a:t>Es un </a:t>
            </a:r>
            <a:r>
              <a:rPr lang="es-ES" b="1" err="1"/>
              <a:t>stack</a:t>
            </a:r>
            <a:r>
              <a:rPr lang="es-ES" b="1"/>
              <a:t> de desarrollo para aplicaciones distribuidas en .NET</a:t>
            </a:r>
            <a:r>
              <a:rPr lang="es-ES"/>
              <a:t>, lanzado por Microsoft.</a:t>
            </a:r>
          </a:p>
          <a:p>
            <a:r>
              <a:rPr lang="es-ES"/>
              <a:t>Su objetivo: </a:t>
            </a:r>
            <a:r>
              <a:rPr lang="es-ES" b="1"/>
              <a:t>simplificar la creación, configuración y </a:t>
            </a:r>
            <a:r>
              <a:rPr lang="es-ES" b="1" err="1"/>
              <a:t>observabilidad</a:t>
            </a:r>
            <a:r>
              <a:rPr lang="es-ES"/>
              <a:t> de microservicios y aplicaciones </a:t>
            </a:r>
            <a:r>
              <a:rPr lang="es-ES" err="1"/>
              <a:t>cloud</a:t>
            </a:r>
            <a:r>
              <a:rPr lang="es-ES"/>
              <a:t>-native.</a:t>
            </a:r>
          </a:p>
          <a:p>
            <a:r>
              <a:rPr lang="es-ES"/>
              <a:t>Incluye: </a:t>
            </a:r>
          </a:p>
          <a:p>
            <a:pPr lvl="1"/>
            <a:r>
              <a:rPr lang="es-ES" b="1"/>
              <a:t>Plantillas y herramientas</a:t>
            </a:r>
            <a:r>
              <a:rPr lang="es-ES"/>
              <a:t> para crear soluciones con múltiples proyectos.</a:t>
            </a:r>
          </a:p>
          <a:p>
            <a:pPr lvl="1"/>
            <a:r>
              <a:rPr lang="es-ES" b="1"/>
              <a:t>Integración con </a:t>
            </a:r>
            <a:r>
              <a:rPr lang="es-ES" b="1" err="1"/>
              <a:t>Dapr</a:t>
            </a:r>
            <a:r>
              <a:rPr lang="es-ES"/>
              <a:t> para comunicación entre servicios.</a:t>
            </a:r>
          </a:p>
          <a:p>
            <a:pPr lvl="1"/>
            <a:r>
              <a:rPr lang="es-ES" b="1" err="1"/>
              <a:t>Observabilidad</a:t>
            </a:r>
            <a:r>
              <a:rPr lang="es-ES" b="1"/>
              <a:t> integrada</a:t>
            </a:r>
            <a:r>
              <a:rPr lang="es-ES"/>
              <a:t> (logs, métricas, </a:t>
            </a:r>
            <a:r>
              <a:rPr lang="es-ES" err="1"/>
              <a:t>tracing</a:t>
            </a:r>
            <a:r>
              <a:rPr lang="es-ES"/>
              <a:t>).</a:t>
            </a:r>
          </a:p>
          <a:p>
            <a:pPr lvl="1"/>
            <a:r>
              <a:rPr lang="es-ES" b="1"/>
              <a:t>Configuración centralizada</a:t>
            </a:r>
            <a:r>
              <a:rPr lang="es-ES"/>
              <a:t> para todos los servicios.</a:t>
            </a:r>
          </a:p>
          <a:p>
            <a:r>
              <a:rPr lang="es-ES" b="1"/>
              <a:t>Características clave:</a:t>
            </a:r>
            <a:endParaRPr lang="es-ES"/>
          </a:p>
          <a:p>
            <a:r>
              <a:rPr lang="es-ES" b="1"/>
              <a:t>Orquestación local</a:t>
            </a:r>
            <a:r>
              <a:rPr lang="es-ES"/>
              <a:t>: Aspire puede ejecutar todos los servicios en tu máquina para desarrollo.</a:t>
            </a:r>
          </a:p>
          <a:p>
            <a:r>
              <a:rPr lang="es-ES" b="1"/>
              <a:t>Componentes reutilizables</a:t>
            </a:r>
            <a:r>
              <a:rPr lang="es-ES"/>
              <a:t>: bases de datos, colas, caches, etc., listos para usar.</a:t>
            </a:r>
          </a:p>
          <a:p>
            <a:r>
              <a:rPr lang="es-ES" b="1"/>
              <a:t>Compatibilidad con contenedores</a:t>
            </a:r>
            <a:r>
              <a:rPr lang="es-ES"/>
              <a:t>: pensado para despliegues en entornos como Azure Container Apps.</a:t>
            </a:r>
          </a:p>
          <a:p>
            <a:r>
              <a:rPr lang="es-ES" b="1"/>
              <a:t>Beneficio principal:</a:t>
            </a:r>
            <a:br>
              <a:rPr lang="es-ES"/>
            </a:br>
            <a:r>
              <a:rPr lang="es-ES" i="1"/>
              <a:t>"Reduce la complejidad de construir microservicios en .NET, ofreciendo un enfoque </a:t>
            </a:r>
            <a:r>
              <a:rPr lang="es-ES" i="1" err="1"/>
              <a:t>opinionado</a:t>
            </a:r>
            <a:r>
              <a:rPr lang="es-ES" i="1"/>
              <a:t> pero flexible."</a:t>
            </a:r>
            <a:endParaRPr lang="es-ES"/>
          </a:p>
          <a:p>
            <a:endParaRPr lang="es-ES"/>
          </a:p>
        </p:txBody>
      </p:sp>
      <p:sp>
        <p:nvSpPr>
          <p:cNvPr id="4" name="Marcador de encabezado 3"/>
          <p:cNvSpPr>
            <a:spLocks noGrp="1"/>
          </p:cNvSpPr>
          <p:nvPr>
            <p:ph type="hdr" sz="quarter"/>
          </p:nvPr>
        </p:nvSpPr>
        <p:spPr/>
        <p:txBody>
          <a:bodyPr/>
          <a:lstStyle/>
          <a:p>
            <a:r>
              <a:rPr lang="en-US"/>
              <a:t>Microsoft Connect 2016</a:t>
            </a:r>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EEC551-8CDA-4EB6-89BB-2A86C9F091C8}" type="datetime8">
              <a:rPr lang="en-US" smtClean="0"/>
              <a:t>12/3/2025 2:15 AM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997823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a:t>¿Por qué es importante esta integración?</a:t>
            </a:r>
            <a:endParaRPr lang="es-ES"/>
          </a:p>
          <a:p>
            <a:r>
              <a:rPr lang="es-ES"/>
              <a:t>Aspire está diseñado para </a:t>
            </a:r>
            <a:r>
              <a:rPr lang="es-ES" b="1"/>
              <a:t>desplegar en entornos </a:t>
            </a:r>
            <a:r>
              <a:rPr lang="es-ES" b="1" err="1"/>
              <a:t>cloud</a:t>
            </a:r>
            <a:r>
              <a:rPr lang="es-ES" b="1"/>
              <a:t>-native</a:t>
            </a:r>
            <a:r>
              <a:rPr lang="es-ES"/>
              <a:t>, y Container Apps es el destino ideal en Azure.</a:t>
            </a:r>
          </a:p>
          <a:p>
            <a:r>
              <a:rPr lang="es-ES"/>
              <a:t>Permite: </a:t>
            </a:r>
          </a:p>
          <a:p>
            <a:pPr lvl="1"/>
            <a:r>
              <a:rPr lang="es-ES" b="1"/>
              <a:t>Despliegue directo</a:t>
            </a:r>
            <a:r>
              <a:rPr lang="es-ES"/>
              <a:t> desde Aspire a Container Apps.</a:t>
            </a:r>
          </a:p>
          <a:p>
            <a:pPr lvl="1"/>
            <a:r>
              <a:rPr lang="es-ES" b="1"/>
              <a:t>Configuración automática</a:t>
            </a:r>
            <a:r>
              <a:rPr lang="es-ES"/>
              <a:t> de revisiones, escalado y </a:t>
            </a:r>
            <a:r>
              <a:rPr lang="es-ES" err="1"/>
              <a:t>networking</a:t>
            </a:r>
            <a:r>
              <a:rPr lang="es-ES"/>
              <a:t>.</a:t>
            </a:r>
          </a:p>
          <a:p>
            <a:pPr lvl="1"/>
            <a:r>
              <a:rPr lang="es-ES" b="1" err="1"/>
              <a:t>Observabilidad</a:t>
            </a:r>
            <a:r>
              <a:rPr lang="es-ES" b="1"/>
              <a:t> completa</a:t>
            </a:r>
            <a:r>
              <a:rPr lang="es-ES"/>
              <a:t> usando </a:t>
            </a:r>
            <a:r>
              <a:rPr lang="es-ES" err="1"/>
              <a:t>Application</a:t>
            </a:r>
            <a:r>
              <a:rPr lang="es-ES"/>
              <a:t> </a:t>
            </a:r>
            <a:r>
              <a:rPr lang="es-ES" err="1"/>
              <a:t>Insights</a:t>
            </a:r>
            <a:r>
              <a:rPr lang="es-ES"/>
              <a:t> y Azure Monitor.</a:t>
            </a:r>
          </a:p>
          <a:p>
            <a:r>
              <a:rPr lang="es-ES" b="1"/>
              <a:t>Cómo funciona la integración:</a:t>
            </a:r>
            <a:endParaRPr lang="es-ES"/>
          </a:p>
          <a:p>
            <a:r>
              <a:rPr lang="es-ES"/>
              <a:t>Aspire genera </a:t>
            </a:r>
            <a:r>
              <a:rPr lang="es-ES" b="1"/>
              <a:t>manifiestos y configuraciones</a:t>
            </a:r>
            <a:r>
              <a:rPr lang="es-ES"/>
              <a:t> compatibles con Container Apps.</a:t>
            </a:r>
          </a:p>
          <a:p>
            <a:r>
              <a:rPr lang="es-ES"/>
              <a:t>Puedes usar </a:t>
            </a:r>
            <a:r>
              <a:rPr lang="es-ES" b="1"/>
              <a:t>Azure </a:t>
            </a:r>
            <a:r>
              <a:rPr lang="es-ES" b="1" err="1"/>
              <a:t>Developer</a:t>
            </a:r>
            <a:r>
              <a:rPr lang="es-ES" b="1"/>
              <a:t> CLI (</a:t>
            </a:r>
            <a:r>
              <a:rPr lang="es-ES" b="1" err="1"/>
              <a:t>azd</a:t>
            </a:r>
            <a:r>
              <a:rPr lang="es-ES" b="1"/>
              <a:t>)</a:t>
            </a:r>
            <a:r>
              <a:rPr lang="es-ES"/>
              <a:t> para desplegar toda la solución.</a:t>
            </a:r>
          </a:p>
          <a:p>
            <a:r>
              <a:rPr lang="es-ES" b="1" err="1"/>
              <a:t>Dapr</a:t>
            </a:r>
            <a:r>
              <a:rPr lang="es-ES"/>
              <a:t> se configura automáticamente para comunicación entre microservicios.</a:t>
            </a:r>
          </a:p>
          <a:p>
            <a:r>
              <a:rPr lang="es-ES" b="1"/>
              <a:t>Escenario típico:</a:t>
            </a:r>
            <a:endParaRPr lang="es-ES"/>
          </a:p>
          <a:p>
            <a:r>
              <a:rPr lang="es-ES"/>
              <a:t>Tienes una solución Aspire con: </a:t>
            </a:r>
          </a:p>
          <a:p>
            <a:pPr lvl="1"/>
            <a:r>
              <a:rPr lang="es-ES"/>
              <a:t>API en .NET</a:t>
            </a:r>
          </a:p>
          <a:p>
            <a:pPr lvl="1"/>
            <a:r>
              <a:rPr lang="es-ES" err="1"/>
              <a:t>Worker</a:t>
            </a:r>
            <a:r>
              <a:rPr lang="es-ES"/>
              <a:t> </a:t>
            </a:r>
            <a:r>
              <a:rPr lang="es-ES" err="1"/>
              <a:t>Service</a:t>
            </a:r>
            <a:endParaRPr lang="es-ES"/>
          </a:p>
          <a:p>
            <a:pPr lvl="1"/>
            <a:r>
              <a:rPr lang="es-ES"/>
              <a:t>Redis cache</a:t>
            </a:r>
          </a:p>
          <a:p>
            <a:r>
              <a:rPr lang="es-ES"/>
              <a:t>Con un solo comando (</a:t>
            </a:r>
            <a:r>
              <a:rPr lang="es-ES" sz="900" kern="1200" err="1">
                <a:solidFill>
                  <a:schemeClr val="tx1"/>
                </a:solidFill>
                <a:latin typeface="Segoe UI Light" pitchFamily="34" charset="0"/>
                <a:ea typeface="+mn-ea"/>
                <a:cs typeface="+mn-cs"/>
              </a:rPr>
              <a:t>azd</a:t>
            </a:r>
            <a:r>
              <a:rPr lang="es-ES" sz="900" kern="1200">
                <a:solidFill>
                  <a:schemeClr val="tx1"/>
                </a:solidFill>
                <a:latin typeface="Segoe UI Light" pitchFamily="34" charset="0"/>
                <a:ea typeface="+mn-ea"/>
                <a:cs typeface="+mn-cs"/>
              </a:rPr>
              <a:t> up</a:t>
            </a:r>
            <a:r>
              <a:rPr lang="es-ES"/>
              <a:t>), todo se despliega en Container Apps con: </a:t>
            </a:r>
          </a:p>
          <a:p>
            <a:pPr lvl="1"/>
            <a:r>
              <a:rPr lang="es-ES" b="1"/>
              <a:t>Escalado automático</a:t>
            </a:r>
            <a:endParaRPr lang="es-ES"/>
          </a:p>
          <a:p>
            <a:pPr lvl="1"/>
            <a:r>
              <a:rPr lang="es-ES" b="1" err="1"/>
              <a:t>Secrets</a:t>
            </a:r>
            <a:r>
              <a:rPr lang="es-ES" b="1"/>
              <a:t> en Key </a:t>
            </a:r>
            <a:r>
              <a:rPr lang="es-ES" b="1" err="1"/>
              <a:t>Vault</a:t>
            </a:r>
            <a:endParaRPr lang="es-ES"/>
          </a:p>
          <a:p>
            <a:pPr lvl="1"/>
            <a:r>
              <a:rPr lang="es-ES" b="1" err="1"/>
              <a:t>Managed</a:t>
            </a:r>
            <a:r>
              <a:rPr lang="es-ES" b="1"/>
              <a:t> </a:t>
            </a:r>
            <a:r>
              <a:rPr lang="es-ES" b="1" err="1"/>
              <a:t>Identity</a:t>
            </a:r>
            <a:r>
              <a:rPr lang="es-ES" b="1"/>
              <a:t> habilitado</a:t>
            </a:r>
            <a:endParaRPr lang="es-ES"/>
          </a:p>
          <a:p>
            <a:r>
              <a:rPr lang="es-ES" b="1"/>
              <a:t>Mensaje clave:</a:t>
            </a:r>
            <a:br>
              <a:rPr lang="es-ES"/>
            </a:br>
            <a:r>
              <a:rPr lang="es-ES" i="1"/>
              <a:t>"Aspire + Container Apps = desarrollo y despliegue simplificado para microservicios en .NET."</a:t>
            </a:r>
            <a:endParaRPr lang="es-ES"/>
          </a:p>
          <a:p>
            <a:endParaRPr lang="es-ES"/>
          </a:p>
        </p:txBody>
      </p:sp>
      <p:sp>
        <p:nvSpPr>
          <p:cNvPr id="4" name="Marcador de encabezado 3"/>
          <p:cNvSpPr>
            <a:spLocks noGrp="1"/>
          </p:cNvSpPr>
          <p:nvPr>
            <p:ph type="hdr" sz="quarter"/>
          </p:nvPr>
        </p:nvSpPr>
        <p:spPr/>
        <p:txBody>
          <a:bodyPr/>
          <a:lstStyle/>
          <a:p>
            <a:r>
              <a:rPr lang="en-US"/>
              <a:t>Microsoft Connect 2016</a:t>
            </a:r>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EEC551-8CDA-4EB6-89BB-2A86C9F091C8}" type="datetime8">
              <a:rPr lang="en-US" smtClean="0"/>
              <a:t>12/3/2025 2:15 AM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255665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err="1"/>
              <a:t>Externalize</a:t>
            </a:r>
            <a:r>
              <a:rPr lang="es-ES" b="1"/>
              <a:t> </a:t>
            </a:r>
            <a:r>
              <a:rPr lang="es-ES" b="1" err="1"/>
              <a:t>configuration</a:t>
            </a:r>
            <a:r>
              <a:rPr lang="es-ES" b="1"/>
              <a:t> </a:t>
            </a:r>
            <a:r>
              <a:rPr lang="es-ES" b="1" err="1"/>
              <a:t>settings</a:t>
            </a:r>
            <a:endParaRPr lang="es-ES" b="1"/>
          </a:p>
          <a:p>
            <a:r>
              <a:rPr lang="es-ES"/>
              <a:t>Usa </a:t>
            </a:r>
            <a:r>
              <a:rPr lang="es-ES" b="1"/>
              <a:t>Azure App </a:t>
            </a:r>
            <a:r>
              <a:rPr lang="es-ES" b="1" err="1"/>
              <a:t>Configuration</a:t>
            </a:r>
            <a:r>
              <a:rPr lang="es-ES"/>
              <a:t> o </a:t>
            </a:r>
            <a:r>
              <a:rPr lang="es-ES" b="1"/>
              <a:t>Key </a:t>
            </a:r>
            <a:r>
              <a:rPr lang="es-ES" b="1" err="1"/>
              <a:t>Vault</a:t>
            </a:r>
            <a:r>
              <a:rPr lang="es-ES"/>
              <a:t> para no </a:t>
            </a:r>
            <a:r>
              <a:rPr lang="es-ES" err="1"/>
              <a:t>hardcodear</a:t>
            </a:r>
            <a:r>
              <a:rPr lang="es-ES"/>
              <a:t> secretos.</a:t>
            </a:r>
          </a:p>
          <a:p>
            <a:r>
              <a:rPr lang="es-ES"/>
              <a:t>Beneficio: seguridad y facilidad de actualización.</a:t>
            </a:r>
          </a:p>
          <a:p>
            <a:endParaRPr lang="es-ES"/>
          </a:p>
          <a:p>
            <a:r>
              <a:rPr lang="es-ES" b="1" err="1"/>
              <a:t>Enable</a:t>
            </a:r>
            <a:r>
              <a:rPr lang="es-ES" b="1"/>
              <a:t> </a:t>
            </a:r>
            <a:r>
              <a:rPr lang="es-ES" b="1" err="1"/>
              <a:t>health</a:t>
            </a:r>
            <a:r>
              <a:rPr lang="es-ES" b="1"/>
              <a:t> </a:t>
            </a:r>
            <a:r>
              <a:rPr lang="es-ES" b="1" err="1"/>
              <a:t>check</a:t>
            </a:r>
            <a:r>
              <a:rPr lang="es-ES" b="1"/>
              <a:t> </a:t>
            </a:r>
            <a:r>
              <a:rPr lang="es-ES" b="1" err="1"/>
              <a:t>endpoints</a:t>
            </a:r>
            <a:endParaRPr lang="es-ES" b="1"/>
          </a:p>
          <a:p>
            <a:r>
              <a:rPr lang="es-ES"/>
              <a:t>Configura </a:t>
            </a:r>
            <a:r>
              <a:rPr lang="es-ES" b="1" err="1"/>
              <a:t>liveness</a:t>
            </a:r>
            <a:r>
              <a:rPr lang="es-ES"/>
              <a:t> y </a:t>
            </a:r>
            <a:r>
              <a:rPr lang="es-ES" b="1" err="1"/>
              <a:t>readiness</a:t>
            </a:r>
            <a:r>
              <a:rPr lang="es-ES" b="1"/>
              <a:t> probes</a:t>
            </a:r>
            <a:r>
              <a:rPr lang="es-ES"/>
              <a:t> para asegurar que el contenedor está sano.</a:t>
            </a:r>
          </a:p>
          <a:p>
            <a:r>
              <a:rPr lang="es-ES"/>
              <a:t>Evita que el tráfico llegue a instancias no listas.</a:t>
            </a:r>
          </a:p>
          <a:p>
            <a:endParaRPr lang="es-ES"/>
          </a:p>
          <a:p>
            <a:r>
              <a:rPr lang="es-ES" b="1" err="1"/>
              <a:t>Adjust</a:t>
            </a:r>
            <a:r>
              <a:rPr lang="es-ES" b="1"/>
              <a:t> </a:t>
            </a:r>
            <a:r>
              <a:rPr lang="es-ES" b="1" err="1"/>
              <a:t>scaling</a:t>
            </a:r>
            <a:r>
              <a:rPr lang="es-ES" b="1"/>
              <a:t> </a:t>
            </a:r>
            <a:r>
              <a:rPr lang="es-ES" b="1" err="1"/>
              <a:t>configurations</a:t>
            </a:r>
            <a:endParaRPr lang="es-ES" b="1"/>
          </a:p>
          <a:p>
            <a:r>
              <a:rPr lang="es-ES"/>
              <a:t>Define </a:t>
            </a:r>
            <a:r>
              <a:rPr lang="es-ES" b="1"/>
              <a:t>min/</a:t>
            </a:r>
            <a:r>
              <a:rPr lang="es-ES" b="1" err="1"/>
              <a:t>max</a:t>
            </a:r>
            <a:r>
              <a:rPr lang="es-ES" b="1"/>
              <a:t> replicas</a:t>
            </a:r>
            <a:r>
              <a:rPr lang="es-ES"/>
              <a:t> y reglas KEDA.</a:t>
            </a:r>
          </a:p>
          <a:p>
            <a:r>
              <a:rPr lang="es-ES"/>
              <a:t>Ejemplo: </a:t>
            </a:r>
            <a:r>
              <a:rPr lang="es-ES" i="1"/>
              <a:t>“Escala por CPU al 70% o por mensajes en cola.”</a:t>
            </a:r>
          </a:p>
          <a:p>
            <a:endParaRPr lang="es-ES"/>
          </a:p>
          <a:p>
            <a:r>
              <a:rPr lang="es-ES" b="1" err="1"/>
              <a:t>Utilize</a:t>
            </a:r>
            <a:r>
              <a:rPr lang="es-ES" b="1"/>
              <a:t> </a:t>
            </a:r>
            <a:r>
              <a:rPr lang="es-ES" b="1" err="1"/>
              <a:t>Managed</a:t>
            </a:r>
            <a:r>
              <a:rPr lang="es-ES" b="1"/>
              <a:t> </a:t>
            </a:r>
            <a:r>
              <a:rPr lang="es-ES" b="1" err="1"/>
              <a:t>Identity</a:t>
            </a:r>
            <a:r>
              <a:rPr lang="es-ES" b="1"/>
              <a:t> </a:t>
            </a:r>
            <a:r>
              <a:rPr lang="es-ES" b="1" err="1"/>
              <a:t>features</a:t>
            </a:r>
            <a:endParaRPr lang="es-ES" b="1"/>
          </a:p>
          <a:p>
            <a:r>
              <a:rPr lang="es-ES"/>
              <a:t>Usa </a:t>
            </a:r>
            <a:r>
              <a:rPr lang="es-ES" b="1" err="1"/>
              <a:t>Managed</a:t>
            </a:r>
            <a:r>
              <a:rPr lang="es-ES" b="1"/>
              <a:t> </a:t>
            </a:r>
            <a:r>
              <a:rPr lang="es-ES" b="1" err="1"/>
              <a:t>Identity</a:t>
            </a:r>
            <a:r>
              <a:rPr lang="es-ES"/>
              <a:t> para acceder a recursos Azure sin credenciales.</a:t>
            </a:r>
          </a:p>
          <a:p>
            <a:r>
              <a:rPr lang="es-ES"/>
              <a:t>Ejemplo: conexión segura a Key </a:t>
            </a:r>
            <a:r>
              <a:rPr lang="es-ES" err="1"/>
              <a:t>Vault</a:t>
            </a:r>
            <a:r>
              <a:rPr lang="es-ES"/>
              <a:t> o Storage.</a:t>
            </a:r>
          </a:p>
          <a:p>
            <a:endParaRPr lang="es-ES"/>
          </a:p>
          <a:p>
            <a:r>
              <a:rPr lang="es-ES" b="1" err="1"/>
              <a:t>Implement</a:t>
            </a:r>
            <a:r>
              <a:rPr lang="es-ES" b="1"/>
              <a:t> CI/CD pipelines</a:t>
            </a:r>
          </a:p>
          <a:p>
            <a:r>
              <a:rPr lang="es-ES"/>
              <a:t>Usa </a:t>
            </a:r>
            <a:r>
              <a:rPr lang="es-ES" b="1"/>
              <a:t>GitHub </a:t>
            </a:r>
            <a:r>
              <a:rPr lang="es-ES" b="1" err="1"/>
              <a:t>Actions</a:t>
            </a:r>
            <a:r>
              <a:rPr lang="es-ES"/>
              <a:t> o </a:t>
            </a:r>
            <a:r>
              <a:rPr lang="es-ES" b="1"/>
              <a:t>Azure DevOps</a:t>
            </a:r>
            <a:r>
              <a:rPr lang="es-ES"/>
              <a:t> para despliegues automáticos.</a:t>
            </a:r>
          </a:p>
          <a:p>
            <a:r>
              <a:rPr lang="es-ES"/>
              <a:t>Beneficio: consistencia y rapidez en </a:t>
            </a:r>
            <a:r>
              <a:rPr lang="es-ES" err="1"/>
              <a:t>releases</a:t>
            </a:r>
            <a:r>
              <a:rPr lang="es-ES"/>
              <a:t>.</a:t>
            </a:r>
          </a:p>
          <a:p>
            <a:endParaRPr lang="es-ES"/>
          </a:p>
        </p:txBody>
      </p:sp>
      <p:sp>
        <p:nvSpPr>
          <p:cNvPr id="4" name="Marcador de encabezado 3"/>
          <p:cNvSpPr>
            <a:spLocks noGrp="1"/>
          </p:cNvSpPr>
          <p:nvPr>
            <p:ph type="hdr" sz="quarter"/>
          </p:nvPr>
        </p:nvSpPr>
        <p:spPr/>
        <p:txBody>
          <a:bodyPr/>
          <a:lstStyle/>
          <a:p>
            <a:r>
              <a:rPr lang="en-US"/>
              <a:t>Microsoft Connect 2016</a:t>
            </a:r>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EEC551-8CDA-4EB6-89BB-2A86C9F091C8}" type="datetime8">
              <a:rPr lang="en-US" smtClean="0"/>
              <a:t>12/3/2025 2:15 AM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3739182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The plan running in your Container Apps environment determines available features and controls how billing is calculated. You can choose from dedicated resources or a consumption context where you only pay for use.</a:t>
            </a:r>
          </a:p>
          <a:p>
            <a:endParaRPr lang="en-US" sz="900" b="0" i="0" kern="120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i="0" kern="1200">
                <a:solidFill>
                  <a:schemeClr val="tx1"/>
                </a:solidFill>
                <a:effectLst/>
                <a:latin typeface="Segoe UI Light" pitchFamily="34" charset="0"/>
                <a:ea typeface="+mn-ea"/>
                <a:cs typeface="+mn-cs"/>
              </a:rPr>
              <a:t>Dedicated plan</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i="0" kern="1200">
                <a:solidFill>
                  <a:schemeClr val="tx1"/>
                </a:solidFill>
                <a:effectLst/>
                <a:latin typeface="Segoe UI Light" pitchFamily="34" charset="0"/>
                <a:ea typeface="+mn-ea"/>
                <a:cs typeface="+mn-cs"/>
              </a:rPr>
              <a:t>	</a:t>
            </a:r>
            <a:r>
              <a:rPr lang="en-US" sz="900" b="0" i="0" kern="1200">
                <a:solidFill>
                  <a:schemeClr val="tx1"/>
                </a:solidFill>
                <a:effectLst/>
                <a:latin typeface="Segoe UI Light" pitchFamily="34" charset="0"/>
                <a:ea typeface="+mn-ea"/>
                <a:cs typeface="+mn-cs"/>
              </a:rPr>
              <a:t>Compute resources (vCPUs and RAM) dedicated to your environment</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a:solidFill>
                  <a:schemeClr val="tx1"/>
                </a:solidFill>
                <a:effectLst/>
                <a:latin typeface="Segoe UI Light" pitchFamily="34" charset="0"/>
                <a:ea typeface="+mn-ea"/>
                <a:cs typeface="+mn-cs"/>
              </a:rPr>
              <a:t>	Dependent on the compute resources you make available to your workload profiles. The more vCPUs and RAM you allocate, the more you pay per month.</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a:solidFill>
                <a:schemeClr val="tx1"/>
              </a:solidFill>
              <a:effectLst/>
              <a:latin typeface="Segoe UI Light" pitchFamily="34" charset="0"/>
              <a:ea typeface="+mn-ea"/>
              <a:cs typeface="+mn-cs"/>
            </a:endParaRPr>
          </a:p>
          <a:p>
            <a:r>
              <a:rPr lang="es-ES" sz="900" b="1" i="0" kern="1200" err="1">
                <a:solidFill>
                  <a:schemeClr val="tx1"/>
                </a:solidFill>
                <a:effectLst/>
                <a:latin typeface="Segoe UI Light" pitchFamily="34" charset="0"/>
                <a:ea typeface="+mn-ea"/>
                <a:cs typeface="+mn-cs"/>
              </a:rPr>
              <a:t>Consumption</a:t>
            </a:r>
            <a:r>
              <a:rPr lang="es-ES" sz="900" b="1" i="0" kern="1200">
                <a:solidFill>
                  <a:schemeClr val="tx1"/>
                </a:solidFill>
                <a:effectLst/>
                <a:latin typeface="Segoe UI Light" pitchFamily="34" charset="0"/>
                <a:ea typeface="+mn-ea"/>
                <a:cs typeface="+mn-cs"/>
              </a:rPr>
              <a:t> plan</a:t>
            </a:r>
            <a:endParaRPr lang="es-ES" sz="900" b="0" i="0" kern="1200">
              <a:solidFill>
                <a:schemeClr val="tx1"/>
              </a:solidFill>
              <a:effectLst/>
              <a:latin typeface="Segoe UI Light" pitchFamily="34" charset="0"/>
              <a:ea typeface="+mn-ea"/>
              <a:cs typeface="+mn-cs"/>
            </a:endParaRPr>
          </a:p>
          <a:p>
            <a:r>
              <a:rPr lang="es-ES"/>
              <a:t>	</a:t>
            </a:r>
            <a:r>
              <a:rPr lang="en-US" sz="900" b="0" i="0" kern="1200">
                <a:solidFill>
                  <a:schemeClr val="tx1"/>
                </a:solidFill>
                <a:effectLst/>
                <a:latin typeface="Segoe UI Light" pitchFamily="34" charset="0"/>
                <a:ea typeface="+mn-ea"/>
                <a:cs typeface="+mn-cs"/>
              </a:rPr>
              <a:t>Allows your apps to scale to zero.</a:t>
            </a:r>
          </a:p>
          <a:p>
            <a:r>
              <a:rPr lang="en-US" sz="900" b="0" i="0" kern="1200">
                <a:solidFill>
                  <a:schemeClr val="tx1"/>
                </a:solidFill>
                <a:effectLst/>
                <a:latin typeface="Segoe UI Light" pitchFamily="34" charset="0"/>
                <a:ea typeface="+mn-ea"/>
                <a:cs typeface="+mn-cs"/>
              </a:rPr>
              <a:t>	Billed as your application consumes resources.</a:t>
            </a:r>
          </a:p>
          <a:p>
            <a:br>
              <a:rPr lang="en-US"/>
            </a:br>
            <a:br>
              <a:rPr lang="es-ES"/>
            </a:br>
            <a:endParaRPr lang="en-US" sz="900" b="0" i="0" kern="1200">
              <a:solidFill>
                <a:schemeClr val="tx1"/>
              </a:solidFill>
              <a:effectLst/>
              <a:latin typeface="Segoe UI Light" pitchFamily="34" charset="0"/>
              <a:ea typeface="+mn-ea"/>
              <a:cs typeface="+mn-cs"/>
            </a:endParaRPr>
          </a:p>
          <a:p>
            <a:r>
              <a:rPr lang="es-ES"/>
              <a:t>Modelo </a:t>
            </a:r>
            <a:r>
              <a:rPr lang="es-ES" b="1"/>
              <a:t>consumo</a:t>
            </a:r>
            <a:r>
              <a:rPr lang="es-ES"/>
              <a:t>: pagas por CPU y memoria por segundo. </a:t>
            </a:r>
          </a:p>
          <a:p>
            <a:r>
              <a:rPr lang="es-ES" b="1"/>
              <a:t>Escalado a 0</a:t>
            </a:r>
            <a:r>
              <a:rPr lang="es-ES"/>
              <a:t> = ahorro cuando no hay tráfico. </a:t>
            </a:r>
          </a:p>
          <a:p>
            <a:r>
              <a:rPr lang="es-ES"/>
              <a:t>Usa </a:t>
            </a:r>
            <a:r>
              <a:rPr lang="es-ES" b="1"/>
              <a:t>Azure Monitor + </a:t>
            </a:r>
            <a:r>
              <a:rPr lang="es-ES" b="1" err="1"/>
              <a:t>Budgets</a:t>
            </a:r>
            <a:r>
              <a:rPr lang="es-ES"/>
              <a:t> para alertas de coste. </a:t>
            </a:r>
          </a:p>
          <a:p>
            <a:r>
              <a:rPr lang="es-ES"/>
              <a:t>Consejo: ajusta </a:t>
            </a:r>
            <a:r>
              <a:rPr lang="es-ES" b="1"/>
              <a:t>CPU/memoria</a:t>
            </a:r>
            <a:r>
              <a:rPr lang="es-ES"/>
              <a:t> y </a:t>
            </a:r>
            <a:r>
              <a:rPr lang="es-ES" b="1"/>
              <a:t>máximo de réplicas</a:t>
            </a:r>
            <a:r>
              <a:rPr lang="es-ES"/>
              <a:t> para evitar sorpresas.</a:t>
            </a:r>
          </a:p>
        </p:txBody>
      </p:sp>
      <p:sp>
        <p:nvSpPr>
          <p:cNvPr id="4" name="Header Placeholder 3"/>
          <p:cNvSpPr>
            <a:spLocks noGrp="1"/>
          </p:cNvSpPr>
          <p:nvPr>
            <p:ph type="hdr" sz="quarter"/>
          </p:nvPr>
        </p:nvSpPr>
        <p:spPr/>
        <p:txBody>
          <a:bodyPr/>
          <a:lstStyle/>
          <a:p>
            <a:r>
              <a:rPr lang="en-US"/>
              <a:t>Microsoft Connect 2016</a:t>
            </a:r>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12/3/2025 2:15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047437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09AB68-6203-C183-419C-223451CE4B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F5F59F-BD6E-8A75-DA46-958B3E71A7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6AB444-D94A-C7F8-DE3A-25D32D2CE95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74F79D5-EC7D-D496-FF79-2BC1788DEAC3}"/>
              </a:ext>
            </a:extLst>
          </p:cNvPr>
          <p:cNvSpPr>
            <a:spLocks noGrp="1"/>
          </p:cNvSpPr>
          <p:nvPr>
            <p:ph type="sldNum" sz="quarter" idx="10"/>
          </p:nvPr>
        </p:nvSpPr>
        <p:spPr/>
        <p:txBody>
          <a:bodyPr/>
          <a:lstStyle/>
          <a:p>
            <a:fld id="{DF61EA0F-A667-4B49-8422-0062BC55E249}" type="slidenum">
              <a:rPr lang="en-US" smtClean="0"/>
              <a:t>23</a:t>
            </a:fld>
            <a:endParaRPr lang="en-US"/>
          </a:p>
        </p:txBody>
      </p:sp>
    </p:spTree>
    <p:extLst>
      <p:ext uri="{BB962C8B-B14F-4D97-AF65-F5344CB8AC3E}">
        <p14:creationId xmlns:p14="http://schemas.microsoft.com/office/powerpoint/2010/main" val="11913230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05496-6ED3-80B6-31E7-E39EF0BFB0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C6400F-BC52-4525-4B88-2A14C5DE15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03948A-14B1-F473-472F-25A5164A142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2331A20-A54D-0DDE-3C58-1E459A938268}"/>
              </a:ext>
            </a:extLst>
          </p:cNvPr>
          <p:cNvSpPr>
            <a:spLocks noGrp="1"/>
          </p:cNvSpPr>
          <p:nvPr>
            <p:ph type="sldNum" sz="quarter" idx="10"/>
          </p:nvPr>
        </p:nvSpPr>
        <p:spPr/>
        <p:txBody>
          <a:bodyPr/>
          <a:lstStyle/>
          <a:p>
            <a:fld id="{DF61EA0F-A667-4B49-8422-0062BC55E249}" type="slidenum">
              <a:rPr lang="en-US" smtClean="0"/>
              <a:t>25</a:t>
            </a:fld>
            <a:endParaRPr lang="en-US"/>
          </a:p>
        </p:txBody>
      </p:sp>
    </p:spTree>
    <p:extLst>
      <p:ext uri="{BB962C8B-B14F-4D97-AF65-F5344CB8AC3E}">
        <p14:creationId xmlns:p14="http://schemas.microsoft.com/office/powerpoint/2010/main" val="24297796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7B7BD-FC21-58FC-9807-DE44008B9D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CAE951-9E39-1F60-ADC7-71E3656F8D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D80B99-9888-6308-9BC9-9C1F380C4FA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627D3E7-FCC8-3248-6D29-FB1D57606B9A}"/>
              </a:ext>
            </a:extLst>
          </p:cNvPr>
          <p:cNvSpPr>
            <a:spLocks noGrp="1"/>
          </p:cNvSpPr>
          <p:nvPr>
            <p:ph type="sldNum" sz="quarter" idx="10"/>
          </p:nvPr>
        </p:nvSpPr>
        <p:spPr/>
        <p:txBody>
          <a:bodyPr/>
          <a:lstStyle/>
          <a:p>
            <a:fld id="{DF61EA0F-A667-4B49-8422-0062BC55E249}" type="slidenum">
              <a:rPr lang="en-US" smtClean="0"/>
              <a:t>26</a:t>
            </a:fld>
            <a:endParaRPr lang="en-US"/>
          </a:p>
        </p:txBody>
      </p:sp>
    </p:spTree>
    <p:extLst>
      <p:ext uri="{BB962C8B-B14F-4D97-AF65-F5344CB8AC3E}">
        <p14:creationId xmlns:p14="http://schemas.microsoft.com/office/powerpoint/2010/main" val="2600917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4</a:t>
            </a:fld>
            <a:endParaRPr lang="en-US"/>
          </a:p>
        </p:txBody>
      </p:sp>
    </p:spTree>
    <p:extLst>
      <p:ext uri="{BB962C8B-B14F-4D97-AF65-F5344CB8AC3E}">
        <p14:creationId xmlns:p14="http://schemas.microsoft.com/office/powerpoint/2010/main" val="2558673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Es un servicio </a:t>
            </a:r>
            <a:r>
              <a:rPr lang="es-ES" b="1" err="1"/>
              <a:t>serverless</a:t>
            </a:r>
            <a:r>
              <a:rPr lang="es-ES" b="1"/>
              <a:t> para contenedores</a:t>
            </a:r>
            <a:r>
              <a:rPr lang="es-ES"/>
              <a:t> en Azure.</a:t>
            </a:r>
          </a:p>
          <a:p>
            <a:r>
              <a:rPr lang="es-ES"/>
              <a:t>Permite ejecutar aplicaciones en contenedores </a:t>
            </a:r>
            <a:r>
              <a:rPr lang="es-ES" b="1"/>
              <a:t>sin gestionar infraestructura</a:t>
            </a:r>
            <a:r>
              <a:rPr lang="es-ES"/>
              <a:t> (ni </a:t>
            </a:r>
            <a:r>
              <a:rPr lang="es-ES" err="1"/>
              <a:t>VMs</a:t>
            </a:r>
            <a:r>
              <a:rPr lang="es-ES"/>
              <a:t>, ni </a:t>
            </a:r>
            <a:r>
              <a:rPr lang="es-ES" err="1"/>
              <a:t>Kubernetes</a:t>
            </a:r>
            <a:r>
              <a:rPr lang="es-ES"/>
              <a:t> </a:t>
            </a:r>
            <a:r>
              <a:rPr lang="es-ES" err="1"/>
              <a:t>clusters</a:t>
            </a:r>
            <a:r>
              <a:rPr lang="es-ES"/>
              <a:t>).</a:t>
            </a:r>
          </a:p>
          <a:p>
            <a:r>
              <a:rPr lang="es-ES"/>
              <a:t>Ideal para </a:t>
            </a:r>
            <a:r>
              <a:rPr lang="es-ES" b="1"/>
              <a:t>microservicios, </a:t>
            </a:r>
            <a:r>
              <a:rPr lang="es-ES" b="1" err="1"/>
              <a:t>APIs</a:t>
            </a:r>
            <a:r>
              <a:rPr lang="es-ES" b="1"/>
              <a:t>, procesamiento de eventos y trabajos en segundo plano</a:t>
            </a:r>
            <a:r>
              <a:rPr lang="es-ES"/>
              <a:t>.</a:t>
            </a:r>
          </a:p>
          <a:p>
            <a:r>
              <a:rPr lang="es-ES"/>
              <a:t>Basado en </a:t>
            </a:r>
            <a:r>
              <a:rPr lang="es-ES" b="1" err="1"/>
              <a:t>Kubernetes</a:t>
            </a:r>
            <a:r>
              <a:rPr lang="es-ES"/>
              <a:t> y tecnologías como </a:t>
            </a:r>
            <a:r>
              <a:rPr lang="es-ES" b="1"/>
              <a:t>KEDA (</a:t>
            </a:r>
            <a:r>
              <a:rPr lang="es-ES" b="1" err="1"/>
              <a:t>autoescalado</a:t>
            </a:r>
            <a:r>
              <a:rPr lang="es-ES" b="1"/>
              <a:t>)</a:t>
            </a:r>
            <a:r>
              <a:rPr lang="es-ES"/>
              <a:t> y </a:t>
            </a:r>
            <a:r>
              <a:rPr lang="es-ES" b="1" err="1"/>
              <a:t>Dapr</a:t>
            </a:r>
            <a:r>
              <a:rPr lang="es-ES" b="1"/>
              <a:t> (comunicación entre servicios)</a:t>
            </a:r>
            <a:r>
              <a:rPr lang="es-ES"/>
              <a:t>, pero sin la complejidad de gestionarlas.</a:t>
            </a:r>
          </a:p>
          <a:p>
            <a:r>
              <a:rPr lang="es-ES" b="1"/>
              <a:t>Mensaje clave:</a:t>
            </a:r>
          </a:p>
          <a:p>
            <a:br>
              <a:rPr lang="es-ES"/>
            </a:br>
            <a:r>
              <a:rPr lang="es-ES" i="1"/>
              <a:t>"Container Apps te da la potencia de </a:t>
            </a:r>
            <a:r>
              <a:rPr lang="es-ES" i="1" err="1"/>
              <a:t>Kubernetes</a:t>
            </a:r>
            <a:r>
              <a:rPr lang="es-ES" i="1"/>
              <a:t> sin la carga operativa."</a:t>
            </a:r>
            <a:endParaRPr lang="es-ES"/>
          </a:p>
          <a:p>
            <a:endParaRPr lang="es-ES"/>
          </a:p>
          <a:p>
            <a:r>
              <a:rPr lang="es-ES" b="1"/>
              <a:t>Definición clara:</a:t>
            </a:r>
            <a:endParaRPr lang="es-ES"/>
          </a:p>
          <a:p>
            <a:r>
              <a:rPr lang="es-ES"/>
              <a:t>Azure Container Apps es un </a:t>
            </a:r>
            <a:r>
              <a:rPr lang="es-ES" b="1"/>
              <a:t>servicio </a:t>
            </a:r>
            <a:r>
              <a:rPr lang="es-ES" b="1" err="1"/>
              <a:t>serverless</a:t>
            </a:r>
            <a:r>
              <a:rPr lang="es-ES" b="1"/>
              <a:t> para ejecutar aplicaciones en contenedores</a:t>
            </a:r>
            <a:r>
              <a:rPr lang="es-ES"/>
              <a:t> sin necesidad de gestionar infraestructura.</a:t>
            </a:r>
          </a:p>
          <a:p>
            <a:r>
              <a:rPr lang="es-ES"/>
              <a:t>Está basado en </a:t>
            </a:r>
            <a:r>
              <a:rPr lang="es-ES" b="1" err="1"/>
              <a:t>Kubernetes</a:t>
            </a:r>
            <a:r>
              <a:rPr lang="es-ES"/>
              <a:t>, pero abstrae toda la complejidad: no necesitas crear ni administrar </a:t>
            </a:r>
            <a:r>
              <a:rPr lang="es-ES" err="1"/>
              <a:t>clusters</a:t>
            </a:r>
            <a:r>
              <a:rPr lang="es-ES"/>
              <a:t>, nodos o </a:t>
            </a:r>
            <a:r>
              <a:rPr lang="es-ES" err="1"/>
              <a:t>pods</a:t>
            </a:r>
            <a:r>
              <a:rPr lang="es-ES"/>
              <a:t>.</a:t>
            </a:r>
          </a:p>
          <a:p>
            <a:endParaRPr lang="es-ES"/>
          </a:p>
          <a:p>
            <a:r>
              <a:rPr lang="es-ES" b="1"/>
              <a:t>Características principales:</a:t>
            </a:r>
            <a:endParaRPr lang="es-ES"/>
          </a:p>
          <a:p>
            <a:r>
              <a:rPr lang="es-ES" b="1"/>
              <a:t>Despliegue de contenedores</a:t>
            </a:r>
            <a:r>
              <a:rPr lang="es-ES"/>
              <a:t> desde cualquier registro (Azure Container </a:t>
            </a:r>
            <a:r>
              <a:rPr lang="es-ES" err="1"/>
              <a:t>Registry</a:t>
            </a:r>
            <a:r>
              <a:rPr lang="es-ES"/>
              <a:t>, Docker Hub, etc.).</a:t>
            </a:r>
          </a:p>
          <a:p>
            <a:r>
              <a:rPr lang="es-ES" b="1"/>
              <a:t>Escalado automático</a:t>
            </a:r>
            <a:r>
              <a:rPr lang="es-ES"/>
              <a:t> (incluido escalado a 0) según tráfico HTTP, colas, eventos o métricas personalizadas.</a:t>
            </a:r>
          </a:p>
          <a:p>
            <a:r>
              <a:rPr lang="es-ES" b="1"/>
              <a:t>Integración nativa con Azure</a:t>
            </a:r>
            <a:r>
              <a:rPr lang="es-ES"/>
              <a:t>: redes, identidades, Key </a:t>
            </a:r>
            <a:r>
              <a:rPr lang="es-ES" err="1"/>
              <a:t>Vault</a:t>
            </a:r>
            <a:r>
              <a:rPr lang="es-ES"/>
              <a:t>, monitorización.</a:t>
            </a:r>
          </a:p>
          <a:p>
            <a:r>
              <a:rPr lang="es-ES" b="1"/>
              <a:t>Soporte para microservicios</a:t>
            </a:r>
            <a:r>
              <a:rPr lang="es-ES"/>
              <a:t>: comunicación segura entre servicios, revisiones para despliegues controlados.</a:t>
            </a:r>
          </a:p>
          <a:p>
            <a:endParaRPr lang="es-ES"/>
          </a:p>
          <a:p>
            <a:r>
              <a:rPr lang="es-ES" b="1"/>
              <a:t>Casos de uso típicos:</a:t>
            </a:r>
            <a:endParaRPr lang="es-ES"/>
          </a:p>
          <a:p>
            <a:r>
              <a:rPr lang="es-ES" err="1"/>
              <a:t>APIs</a:t>
            </a:r>
            <a:r>
              <a:rPr lang="es-ES"/>
              <a:t> y </a:t>
            </a:r>
            <a:r>
              <a:rPr lang="es-ES" err="1"/>
              <a:t>backends</a:t>
            </a:r>
            <a:r>
              <a:rPr lang="es-ES"/>
              <a:t>.</a:t>
            </a:r>
          </a:p>
          <a:p>
            <a:r>
              <a:rPr lang="es-ES"/>
              <a:t>Procesamiento de eventos (</a:t>
            </a:r>
            <a:r>
              <a:rPr lang="es-ES" err="1"/>
              <a:t>event-driven</a:t>
            </a:r>
            <a:r>
              <a:rPr lang="es-ES"/>
              <a:t>).</a:t>
            </a:r>
          </a:p>
          <a:p>
            <a:r>
              <a:rPr lang="es-ES"/>
              <a:t>Jobs en segundo plano.</a:t>
            </a:r>
          </a:p>
          <a:p>
            <a:r>
              <a:rPr lang="es-ES"/>
              <a:t>Microservicios distribuidos.</a:t>
            </a:r>
          </a:p>
          <a:p>
            <a:r>
              <a:rPr lang="es-ES" b="1"/>
              <a:t>Mensaje clave:</a:t>
            </a:r>
            <a:br>
              <a:rPr lang="es-ES"/>
            </a:br>
            <a:r>
              <a:rPr lang="es-ES" i="1"/>
              <a:t>"Container Apps te da la potencia de </a:t>
            </a:r>
            <a:r>
              <a:rPr lang="es-ES" i="1" err="1"/>
              <a:t>Kubernetes</a:t>
            </a:r>
            <a:r>
              <a:rPr lang="es-ES" i="1"/>
              <a:t> sin la carga operativa, ideal para microservicios y arquitecturas modernas."</a:t>
            </a:r>
            <a:endParaRPr lang="es-ES"/>
          </a:p>
          <a:p>
            <a:endParaRPr lang="es-ES"/>
          </a:p>
        </p:txBody>
      </p:sp>
      <p:sp>
        <p:nvSpPr>
          <p:cNvPr id="4" name="Marcador de encabezado 3"/>
          <p:cNvSpPr>
            <a:spLocks noGrp="1"/>
          </p:cNvSpPr>
          <p:nvPr>
            <p:ph type="hdr" sz="quarter"/>
          </p:nvPr>
        </p:nvSpPr>
        <p:spPr/>
        <p:txBody>
          <a:bodyPr/>
          <a:lstStyle/>
          <a:p>
            <a:r>
              <a:rPr lang="en-US"/>
              <a:t>Microsoft Connect 2016</a:t>
            </a:r>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EEC551-8CDA-4EB6-89BB-2A86C9F091C8}" type="datetime8">
              <a:rPr lang="en-US" smtClean="0"/>
              <a:t>12/3/2025 2:15 AM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570464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err="1"/>
              <a:t>Serverless</a:t>
            </a:r>
            <a:r>
              <a:rPr lang="es-ES" b="1"/>
              <a:t> para contenedores</a:t>
            </a:r>
            <a:r>
              <a:rPr lang="es-ES"/>
              <a:t>: pagas por consumo (CPU y memoria por segundo).</a:t>
            </a:r>
          </a:p>
          <a:p>
            <a:r>
              <a:rPr lang="es-ES" b="1"/>
              <a:t>Escalado automático</a:t>
            </a:r>
            <a:r>
              <a:rPr lang="es-ES"/>
              <a:t>: desde 0 hasta miles de instancias.</a:t>
            </a:r>
          </a:p>
          <a:p>
            <a:r>
              <a:rPr lang="es-ES" b="1"/>
              <a:t>Integración nativa con Azure</a:t>
            </a:r>
            <a:r>
              <a:rPr lang="es-ES"/>
              <a:t>: redes, identidades, Key </a:t>
            </a:r>
            <a:r>
              <a:rPr lang="es-ES" err="1"/>
              <a:t>Vault</a:t>
            </a:r>
            <a:r>
              <a:rPr lang="es-ES"/>
              <a:t>, Monitor.</a:t>
            </a:r>
          </a:p>
          <a:p>
            <a:r>
              <a:rPr lang="es-ES" b="1"/>
              <a:t>Soporte para microservicios</a:t>
            </a:r>
            <a:r>
              <a:rPr lang="es-ES"/>
              <a:t>: comunicación segura, </a:t>
            </a:r>
            <a:r>
              <a:rPr lang="es-ES" err="1"/>
              <a:t>Dapr</a:t>
            </a:r>
            <a:r>
              <a:rPr lang="es-ES"/>
              <a:t>, revisiones (blue/</a:t>
            </a:r>
            <a:r>
              <a:rPr lang="es-ES" err="1"/>
              <a:t>green</a:t>
            </a:r>
            <a:r>
              <a:rPr lang="es-ES"/>
              <a:t> </a:t>
            </a:r>
            <a:r>
              <a:rPr lang="es-ES" err="1"/>
              <a:t>deployments</a:t>
            </a:r>
            <a:r>
              <a:rPr lang="es-ES"/>
              <a:t>).</a:t>
            </a:r>
          </a:p>
          <a:p>
            <a:r>
              <a:rPr lang="es-ES" b="1"/>
              <a:t>Flexibilidad tecnológica</a:t>
            </a:r>
            <a:r>
              <a:rPr lang="es-ES"/>
              <a:t>: cualquier lenguaje, </a:t>
            </a:r>
            <a:r>
              <a:rPr lang="es-ES" err="1"/>
              <a:t>framework</a:t>
            </a:r>
            <a:r>
              <a:rPr lang="es-ES"/>
              <a:t> o </a:t>
            </a:r>
            <a:r>
              <a:rPr lang="es-ES" err="1"/>
              <a:t>runtime</a:t>
            </a:r>
            <a:r>
              <a:rPr lang="es-ES"/>
              <a:t>.</a:t>
            </a:r>
          </a:p>
          <a:p>
            <a:r>
              <a:rPr lang="es-ES" b="1"/>
              <a:t>Tip:</a:t>
            </a:r>
            <a:r>
              <a:rPr lang="es-ES"/>
              <a:t> Aquí puedes usar un ejemplo: </a:t>
            </a:r>
            <a:r>
              <a:rPr lang="es-ES" i="1"/>
              <a:t>“Si tienes una API en .NET y un </a:t>
            </a:r>
            <a:r>
              <a:rPr lang="es-ES" i="1" err="1"/>
              <a:t>worker</a:t>
            </a:r>
            <a:r>
              <a:rPr lang="es-ES" i="1"/>
              <a:t> en Python, ambos pueden convivir en Container Apps sin problemas.”</a:t>
            </a:r>
            <a:endParaRPr lang="es-ES"/>
          </a:p>
          <a:p>
            <a:endParaRPr lang="es-ES"/>
          </a:p>
          <a:p>
            <a:endParaRPr lang="es-ES"/>
          </a:p>
          <a:p>
            <a:r>
              <a:rPr lang="es-ES" b="1"/>
              <a:t>Principales ventajas frente a otras opciones:</a:t>
            </a:r>
            <a:endParaRPr lang="es-ES"/>
          </a:p>
          <a:p>
            <a:r>
              <a:rPr lang="es-ES" b="1"/>
              <a:t>Modelo </a:t>
            </a:r>
            <a:r>
              <a:rPr lang="es-ES" b="1" err="1"/>
              <a:t>serverless</a:t>
            </a:r>
            <a:r>
              <a:rPr lang="es-ES"/>
              <a:t>: pagas solo por CPU y memoria consumida por segundo.</a:t>
            </a:r>
          </a:p>
          <a:p>
            <a:r>
              <a:rPr lang="es-ES" b="1"/>
              <a:t>Escalado flexible</a:t>
            </a:r>
            <a:r>
              <a:rPr lang="es-ES"/>
              <a:t>: desde 0 hasta miles de instancias, basado en demanda.</a:t>
            </a:r>
          </a:p>
          <a:p>
            <a:r>
              <a:rPr lang="es-ES" b="1"/>
              <a:t>Menor complejidad</a:t>
            </a:r>
            <a:r>
              <a:rPr lang="es-ES"/>
              <a:t>: no gestionas nodos, actualizaciones ni parches.</a:t>
            </a:r>
          </a:p>
          <a:p>
            <a:r>
              <a:rPr lang="es-ES" b="1"/>
              <a:t>Multilenguaje y multiplataforma</a:t>
            </a:r>
            <a:r>
              <a:rPr lang="es-ES"/>
              <a:t>: cualquier lenguaje, </a:t>
            </a:r>
            <a:r>
              <a:rPr lang="es-ES" err="1"/>
              <a:t>framework</a:t>
            </a:r>
            <a:r>
              <a:rPr lang="es-ES"/>
              <a:t> o </a:t>
            </a:r>
            <a:r>
              <a:rPr lang="es-ES" err="1"/>
              <a:t>runtime</a:t>
            </a:r>
            <a:r>
              <a:rPr lang="es-ES"/>
              <a:t>.</a:t>
            </a:r>
          </a:p>
          <a:p>
            <a:r>
              <a:rPr lang="es-ES" b="1"/>
              <a:t>Integración con </a:t>
            </a:r>
            <a:r>
              <a:rPr lang="es-ES" b="1" err="1"/>
              <a:t>Dapr</a:t>
            </a:r>
            <a:r>
              <a:rPr lang="es-ES" b="1"/>
              <a:t> y KEDA</a:t>
            </a:r>
            <a:r>
              <a:rPr lang="es-ES"/>
              <a:t>: comunicación entre microservicios y escalado basado en eventos.</a:t>
            </a:r>
          </a:p>
          <a:p>
            <a:r>
              <a:rPr lang="es-ES" b="1"/>
              <a:t>Despliegues seguros y controlados</a:t>
            </a:r>
            <a:r>
              <a:rPr lang="es-ES"/>
              <a:t>: revisiones, división de tráfico, integración con </a:t>
            </a:r>
            <a:r>
              <a:rPr lang="es-ES" err="1"/>
              <a:t>Managed</a:t>
            </a:r>
            <a:r>
              <a:rPr lang="es-ES"/>
              <a:t> </a:t>
            </a:r>
            <a:r>
              <a:rPr lang="es-ES" err="1"/>
              <a:t>Identity</a:t>
            </a:r>
            <a:r>
              <a:rPr lang="es-ES"/>
              <a:t>.</a:t>
            </a:r>
          </a:p>
          <a:p>
            <a:r>
              <a:rPr lang="es-ES" b="1"/>
              <a:t>Ejemplo práctico para explicar:</a:t>
            </a:r>
            <a:r>
              <a:rPr lang="es-ES"/>
              <a:t> </a:t>
            </a:r>
            <a:r>
              <a:rPr lang="es-ES" i="1"/>
              <a:t>"Imagina que tienes una API en .NET y un </a:t>
            </a:r>
            <a:r>
              <a:rPr lang="es-ES" i="1" err="1"/>
              <a:t>worker</a:t>
            </a:r>
            <a:r>
              <a:rPr lang="es-ES" i="1"/>
              <a:t> en Python. Ambos se despliegan en Container Apps, se comunican entre sí con </a:t>
            </a:r>
            <a:r>
              <a:rPr lang="es-ES" i="1" err="1"/>
              <a:t>Dapr</a:t>
            </a:r>
            <a:r>
              <a:rPr lang="es-ES" i="1"/>
              <a:t> y escalan automáticamente según la carga, sin que tengas que tocar </a:t>
            </a:r>
            <a:r>
              <a:rPr lang="es-ES" i="1" err="1"/>
              <a:t>Kubernetes</a:t>
            </a:r>
            <a:r>
              <a:rPr lang="es-ES" i="1"/>
              <a:t>."</a:t>
            </a:r>
            <a:endParaRPr lang="es-ES"/>
          </a:p>
          <a:p>
            <a:r>
              <a:rPr lang="es-ES" b="1"/>
              <a:t>Mensaje clave:</a:t>
            </a:r>
            <a:br>
              <a:rPr lang="es-ES"/>
            </a:br>
            <a:r>
              <a:rPr lang="es-ES" i="1"/>
              <a:t>"Azure Container Apps combina simplicidad, flexibilidad y escalabilidad para aplicaciones modernas."</a:t>
            </a:r>
            <a:endParaRPr lang="es-ES"/>
          </a:p>
          <a:p>
            <a:endParaRPr lang="es-ES"/>
          </a:p>
        </p:txBody>
      </p:sp>
      <p:sp>
        <p:nvSpPr>
          <p:cNvPr id="4" name="Marcador de encabezado 3"/>
          <p:cNvSpPr>
            <a:spLocks noGrp="1"/>
          </p:cNvSpPr>
          <p:nvPr>
            <p:ph type="hdr" sz="quarter"/>
          </p:nvPr>
        </p:nvSpPr>
        <p:spPr/>
        <p:txBody>
          <a:bodyPr/>
          <a:lstStyle/>
          <a:p>
            <a:r>
              <a:rPr lang="en-US"/>
              <a:t>Microsoft Connect 2016</a:t>
            </a:r>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EEC551-8CDA-4EB6-89BB-2A86C9F091C8}" type="datetime8">
              <a:rPr lang="en-US" smtClean="0"/>
              <a:t>12/3/2025 2:15 AM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22851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err="1"/>
              <a:t>CaracterísticaContainer</a:t>
            </a:r>
            <a:r>
              <a:rPr lang="es-ES"/>
              <a:t> </a:t>
            </a:r>
            <a:r>
              <a:rPr lang="es-ES" err="1"/>
              <a:t>AppsAKS</a:t>
            </a:r>
            <a:r>
              <a:rPr lang="es-ES"/>
              <a:t> (</a:t>
            </a:r>
            <a:r>
              <a:rPr lang="es-ES" err="1"/>
              <a:t>Kubernetes</a:t>
            </a:r>
            <a:r>
              <a:rPr lang="es-ES"/>
              <a:t>)App </a:t>
            </a:r>
            <a:r>
              <a:rPr lang="es-ES" err="1"/>
              <a:t>Service</a:t>
            </a:r>
            <a:r>
              <a:rPr lang="es-ES" b="1" err="1"/>
              <a:t>Gestión</a:t>
            </a:r>
            <a:r>
              <a:rPr lang="es-ES" b="1"/>
              <a:t> </a:t>
            </a:r>
            <a:r>
              <a:rPr lang="es-ES" b="1" err="1"/>
              <a:t>Infra</a:t>
            </a:r>
            <a:r>
              <a:rPr lang="es-ES" err="1"/>
              <a:t>NoSíNo</a:t>
            </a:r>
            <a:r>
              <a:rPr lang="es-ES" b="1" err="1"/>
              <a:t>Escalado</a:t>
            </a:r>
            <a:r>
              <a:rPr lang="es-ES" b="1"/>
              <a:t> a 0</a:t>
            </a:r>
            <a:r>
              <a:rPr lang="es-ES"/>
              <a:t>SíNo (manual)</a:t>
            </a:r>
            <a:r>
              <a:rPr lang="es-ES" err="1"/>
              <a:t>No</a:t>
            </a:r>
            <a:r>
              <a:rPr lang="es-ES" b="1" err="1"/>
              <a:t>Complejidad</a:t>
            </a:r>
            <a:r>
              <a:rPr lang="es-ES" err="1"/>
              <a:t>BajaAltaBaja</a:t>
            </a:r>
            <a:r>
              <a:rPr lang="es-ES" b="1" err="1"/>
              <a:t>Microservicios</a:t>
            </a:r>
            <a:r>
              <a:rPr lang="es-ES" err="1"/>
              <a:t>SíSíLimitado</a:t>
            </a:r>
            <a:r>
              <a:rPr lang="es-ES" b="1" err="1"/>
              <a:t>Control</a:t>
            </a:r>
            <a:r>
              <a:rPr lang="es-ES" b="1"/>
              <a:t> </a:t>
            </a:r>
            <a:r>
              <a:rPr lang="es-ES" b="1" err="1"/>
              <a:t>Avanzado</a:t>
            </a:r>
            <a:r>
              <a:rPr lang="es-ES" err="1"/>
              <a:t>MedioAltoBajo</a:t>
            </a:r>
            <a:endParaRPr lang="es-ES"/>
          </a:p>
          <a:p>
            <a:r>
              <a:rPr lang="es-ES" b="1"/>
              <a:t>Mensaje clave:</a:t>
            </a:r>
            <a:br>
              <a:rPr lang="es-ES"/>
            </a:br>
            <a:r>
              <a:rPr lang="es-ES" i="1"/>
              <a:t>"Si necesitas control total, usa AKS. Si buscas simplicidad y contenedores, Container Apps es ideal."</a:t>
            </a:r>
            <a:endParaRPr lang="es-ES"/>
          </a:p>
          <a:p>
            <a:endParaRPr lang="es-ES"/>
          </a:p>
        </p:txBody>
      </p:sp>
      <p:sp>
        <p:nvSpPr>
          <p:cNvPr id="4" name="Marcador de encabezado 3"/>
          <p:cNvSpPr>
            <a:spLocks noGrp="1"/>
          </p:cNvSpPr>
          <p:nvPr>
            <p:ph type="hdr" sz="quarter"/>
          </p:nvPr>
        </p:nvSpPr>
        <p:spPr/>
        <p:txBody>
          <a:bodyPr/>
          <a:lstStyle/>
          <a:p>
            <a:r>
              <a:rPr lang="en-US"/>
              <a:t>Microsoft Connect 2016</a:t>
            </a:r>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EEC551-8CDA-4EB6-89BB-2A86C9F091C8}" type="datetime8">
              <a:rPr lang="en-US" smtClean="0"/>
              <a:t>12/3/2025 2:15 AM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102421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CD0F5D-7EF4-3706-C0F5-E8B9D5A2703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A62148C-BB13-AC87-AE81-78688E0CDF6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2BD5008-A154-5291-68F3-8D69B22CE9D3}"/>
              </a:ext>
            </a:extLst>
          </p:cNvPr>
          <p:cNvSpPr>
            <a:spLocks noGrp="1"/>
          </p:cNvSpPr>
          <p:nvPr>
            <p:ph type="body" idx="1"/>
          </p:nvPr>
        </p:nvSpPr>
        <p:spPr/>
        <p:txBody>
          <a:bodyPr/>
          <a:lstStyle/>
          <a:p>
            <a:br>
              <a:rPr lang="es-ES"/>
            </a:br>
            <a:r>
              <a:rPr lang="es-ES" i="1"/>
              <a:t>"Si necesitas control total, usa AKS. Si buscas simplicidad y contenedores, Container Apps es ideal."</a:t>
            </a:r>
            <a:endParaRPr lang="es-ES"/>
          </a:p>
          <a:p>
            <a:endParaRPr lang="es-ES"/>
          </a:p>
        </p:txBody>
      </p:sp>
      <p:sp>
        <p:nvSpPr>
          <p:cNvPr id="4" name="Marcador de encabezado 3">
            <a:extLst>
              <a:ext uri="{FF2B5EF4-FFF2-40B4-BE49-F238E27FC236}">
                <a16:creationId xmlns:a16="http://schemas.microsoft.com/office/drawing/2014/main" id="{80B36279-BD95-E4A4-8C14-281B619A52E2}"/>
              </a:ext>
            </a:extLst>
          </p:cNvPr>
          <p:cNvSpPr>
            <a:spLocks noGrp="1"/>
          </p:cNvSpPr>
          <p:nvPr>
            <p:ph type="hdr" sz="quarter"/>
          </p:nvPr>
        </p:nvSpPr>
        <p:spPr/>
        <p:txBody>
          <a:bodyPr/>
          <a:lstStyle/>
          <a:p>
            <a:r>
              <a:rPr lang="en-US"/>
              <a:t>Microsoft Connect 2016</a:t>
            </a:r>
          </a:p>
        </p:txBody>
      </p:sp>
      <p:sp>
        <p:nvSpPr>
          <p:cNvPr id="5" name="Marcador de pie de página 4">
            <a:extLst>
              <a:ext uri="{FF2B5EF4-FFF2-40B4-BE49-F238E27FC236}">
                <a16:creationId xmlns:a16="http://schemas.microsoft.com/office/drawing/2014/main" id="{E941AD53-FACA-290F-CA67-EB5F0CAE85F4}"/>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Marcador de fecha 5">
            <a:extLst>
              <a:ext uri="{FF2B5EF4-FFF2-40B4-BE49-F238E27FC236}">
                <a16:creationId xmlns:a16="http://schemas.microsoft.com/office/drawing/2014/main" id="{906AF87A-7301-4061-7C67-47F7705C2AA4}"/>
              </a:ext>
            </a:extLst>
          </p:cNvPr>
          <p:cNvSpPr>
            <a:spLocks noGrp="1"/>
          </p:cNvSpPr>
          <p:nvPr>
            <p:ph type="dt" idx="1"/>
          </p:nvPr>
        </p:nvSpPr>
        <p:spPr/>
        <p:txBody>
          <a:bodyPr/>
          <a:lstStyle/>
          <a:p>
            <a:fld id="{38EEC551-8CDA-4EB6-89BB-2A86C9F091C8}" type="datetime8">
              <a:rPr lang="en-US" smtClean="0"/>
              <a:t>12/3/2025 2:15 AM</a:t>
            </a:fld>
            <a:endParaRPr lang="en-US"/>
          </a:p>
        </p:txBody>
      </p:sp>
      <p:sp>
        <p:nvSpPr>
          <p:cNvPr id="7" name="Marcador de número de diapositiva 6">
            <a:extLst>
              <a:ext uri="{FF2B5EF4-FFF2-40B4-BE49-F238E27FC236}">
                <a16:creationId xmlns:a16="http://schemas.microsoft.com/office/drawing/2014/main" id="{6ED757F7-75E4-2674-3BEF-1C5AE991A088}"/>
              </a:ext>
            </a:extLst>
          </p:cNvPr>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908420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err="1"/>
              <a:t>Environment</a:t>
            </a:r>
            <a:r>
              <a:rPr lang="es-ES"/>
              <a:t>: espacio lógico que agrupa apps y comparte red. </a:t>
            </a:r>
          </a:p>
          <a:p>
            <a:r>
              <a:rPr lang="es-ES" b="1" err="1"/>
              <a:t>Revisions</a:t>
            </a:r>
            <a:r>
              <a:rPr lang="es-ES"/>
              <a:t>: versiones inmutables de la app (útil para despliegues blue/</a:t>
            </a:r>
            <a:r>
              <a:rPr lang="es-ES" err="1"/>
              <a:t>green</a:t>
            </a:r>
            <a:r>
              <a:rPr lang="es-ES"/>
              <a:t>). </a:t>
            </a:r>
          </a:p>
          <a:p>
            <a:r>
              <a:rPr lang="es-ES" b="1" err="1"/>
              <a:t>Ingress</a:t>
            </a:r>
            <a:r>
              <a:rPr lang="es-ES"/>
              <a:t>: cómo expones la app (pública o interna). </a:t>
            </a:r>
          </a:p>
          <a:p>
            <a:r>
              <a:rPr lang="es-ES" b="1" err="1"/>
              <a:t>Scaling</a:t>
            </a:r>
            <a:r>
              <a:rPr lang="es-ES" b="1"/>
              <a:t> rules</a:t>
            </a:r>
            <a:r>
              <a:rPr lang="es-ES"/>
              <a:t>: basadas en HTTP, eventos, colas, etc. </a:t>
            </a:r>
          </a:p>
          <a:p>
            <a:r>
              <a:rPr lang="es-ES" b="1" err="1"/>
              <a:t>Secrets</a:t>
            </a:r>
            <a:r>
              <a:rPr lang="es-ES" b="1"/>
              <a:t> y Configuración</a:t>
            </a:r>
            <a:r>
              <a:rPr lang="es-ES"/>
              <a:t>: variables de entorno, Key </a:t>
            </a:r>
            <a:r>
              <a:rPr lang="es-ES" err="1"/>
              <a:t>Vault</a:t>
            </a:r>
            <a:r>
              <a:rPr lang="es-ES"/>
              <a:t>.</a:t>
            </a:r>
          </a:p>
          <a:p>
            <a:endParaRPr lang="es-ES"/>
          </a:p>
          <a:p>
            <a:r>
              <a:rPr lang="es-ES"/>
              <a:t>Azure Container Apps se basa en varios conceptos fundamentales que debes explicar para que la audiencia entienda cómo funciona el servicio:</a:t>
            </a:r>
          </a:p>
          <a:p>
            <a:br>
              <a:rPr lang="es-ES"/>
            </a:br>
            <a:endParaRPr lang="es-ES"/>
          </a:p>
          <a:p>
            <a:r>
              <a:rPr lang="es-ES" b="1"/>
              <a:t>1. </a:t>
            </a:r>
            <a:r>
              <a:rPr lang="es-ES" b="1" err="1"/>
              <a:t>Environment</a:t>
            </a:r>
            <a:endParaRPr lang="es-ES" b="1"/>
          </a:p>
          <a:p>
            <a:r>
              <a:rPr lang="es-ES"/>
              <a:t>Es el </a:t>
            </a:r>
            <a:r>
              <a:rPr lang="es-ES" b="1"/>
              <a:t>espacio lógico</a:t>
            </a:r>
            <a:r>
              <a:rPr lang="es-ES"/>
              <a:t> donde se agrupan tus Container Apps.</a:t>
            </a:r>
          </a:p>
          <a:p>
            <a:r>
              <a:rPr lang="es-ES"/>
              <a:t>Comparte </a:t>
            </a:r>
            <a:r>
              <a:rPr lang="es-ES" b="1"/>
              <a:t>red virtual, configuración y secretos</a:t>
            </a:r>
            <a:r>
              <a:rPr lang="es-ES"/>
              <a:t> entre aplicaciones.</a:t>
            </a:r>
          </a:p>
          <a:p>
            <a:r>
              <a:rPr lang="es-ES"/>
              <a:t>Permite aislar entornos (por ejemplo, </a:t>
            </a:r>
            <a:r>
              <a:rPr lang="es-ES" b="1" err="1"/>
              <a:t>dev</a:t>
            </a:r>
            <a:r>
              <a:rPr lang="es-ES" b="1"/>
              <a:t>, test, </a:t>
            </a:r>
            <a:r>
              <a:rPr lang="es-ES" b="1" err="1"/>
              <a:t>prod</a:t>
            </a:r>
            <a:r>
              <a:rPr lang="es-ES"/>
              <a:t>) dentro de la misma suscripción.</a:t>
            </a:r>
          </a:p>
          <a:p>
            <a:r>
              <a:rPr lang="es-ES" b="1"/>
              <a:t>Ejemplo práctico:</a:t>
            </a:r>
            <a:br>
              <a:rPr lang="es-ES"/>
            </a:br>
            <a:r>
              <a:rPr lang="es-ES" i="1"/>
              <a:t>“Puedes tener un </a:t>
            </a:r>
            <a:r>
              <a:rPr lang="es-ES" i="1" err="1"/>
              <a:t>Environment</a:t>
            </a:r>
            <a:r>
              <a:rPr lang="es-ES" i="1"/>
              <a:t> para producción con varias apps que se comunican entre sí sin salir a Internet.”</a:t>
            </a:r>
            <a:endParaRPr lang="es-ES"/>
          </a:p>
          <a:p>
            <a:br>
              <a:rPr lang="es-ES"/>
            </a:br>
            <a:endParaRPr lang="es-ES"/>
          </a:p>
          <a:p>
            <a:r>
              <a:rPr lang="es-ES" b="1"/>
              <a:t>2. Container App</a:t>
            </a:r>
          </a:p>
          <a:p>
            <a:r>
              <a:rPr lang="es-ES"/>
              <a:t>Es la </a:t>
            </a:r>
            <a:r>
              <a:rPr lang="es-ES" b="1"/>
              <a:t>unidad de despliegue</a:t>
            </a:r>
            <a:r>
              <a:rPr lang="es-ES"/>
              <a:t>: una aplicación que corre en uno o varios contenedores.</a:t>
            </a:r>
          </a:p>
          <a:p>
            <a:r>
              <a:rPr lang="es-ES"/>
              <a:t>Cada Container App puede tener </a:t>
            </a:r>
            <a:r>
              <a:rPr lang="es-ES" b="1"/>
              <a:t>múltiples revisiones</a:t>
            </a:r>
            <a:r>
              <a:rPr lang="es-ES"/>
              <a:t> (versiones).</a:t>
            </a:r>
          </a:p>
          <a:p>
            <a:r>
              <a:rPr lang="es-ES" b="1"/>
              <a:t>Ejemplo:</a:t>
            </a:r>
            <a:br>
              <a:rPr lang="es-ES"/>
            </a:br>
            <a:r>
              <a:rPr lang="es-ES" i="1"/>
              <a:t>“Una API REST en .NET desplegada como contenedor en Azure Container Apps.”</a:t>
            </a:r>
            <a:endParaRPr lang="es-ES"/>
          </a:p>
          <a:p>
            <a:br>
              <a:rPr lang="es-ES"/>
            </a:br>
            <a:endParaRPr lang="es-ES"/>
          </a:p>
          <a:p>
            <a:r>
              <a:rPr lang="es-ES" b="1"/>
              <a:t>3. </a:t>
            </a:r>
            <a:r>
              <a:rPr lang="es-ES" b="1" err="1"/>
              <a:t>Revisions</a:t>
            </a:r>
            <a:endParaRPr lang="es-ES" b="1"/>
          </a:p>
          <a:p>
            <a:r>
              <a:rPr lang="es-ES"/>
              <a:t>Cada vez que actualizas la app (imagen, configuración), se crea una </a:t>
            </a:r>
            <a:r>
              <a:rPr lang="es-ES" b="1"/>
              <a:t>revisión inmutable</a:t>
            </a:r>
            <a:r>
              <a:rPr lang="es-ES"/>
              <a:t>.</a:t>
            </a:r>
          </a:p>
          <a:p>
            <a:r>
              <a:rPr lang="es-ES"/>
              <a:t>Permite </a:t>
            </a:r>
            <a:r>
              <a:rPr lang="es-ES" b="1"/>
              <a:t>blue/</a:t>
            </a:r>
            <a:r>
              <a:rPr lang="es-ES" b="1" err="1"/>
              <a:t>green</a:t>
            </a:r>
            <a:r>
              <a:rPr lang="es-ES" b="1"/>
              <a:t> </a:t>
            </a:r>
            <a:r>
              <a:rPr lang="es-ES" b="1" err="1"/>
              <a:t>deployments</a:t>
            </a:r>
            <a:r>
              <a:rPr lang="es-ES"/>
              <a:t> y </a:t>
            </a:r>
            <a:r>
              <a:rPr lang="es-ES" b="1" err="1"/>
              <a:t>canary</a:t>
            </a:r>
            <a:r>
              <a:rPr lang="es-ES" b="1"/>
              <a:t> </a:t>
            </a:r>
            <a:r>
              <a:rPr lang="es-ES" b="1" err="1"/>
              <a:t>releases</a:t>
            </a:r>
            <a:r>
              <a:rPr lang="es-ES"/>
              <a:t>.</a:t>
            </a:r>
          </a:p>
          <a:p>
            <a:r>
              <a:rPr lang="es-ES"/>
              <a:t>Puedes </a:t>
            </a:r>
            <a:r>
              <a:rPr lang="es-ES" b="1"/>
              <a:t>dividir tráfico</a:t>
            </a:r>
            <a:r>
              <a:rPr lang="es-ES"/>
              <a:t> entre revisiones (ej. 90% a la nueva, 10% a la anterior).</a:t>
            </a:r>
          </a:p>
          <a:p>
            <a:r>
              <a:rPr lang="es-ES" b="1"/>
              <a:t>Ejemplo:</a:t>
            </a:r>
            <a:br>
              <a:rPr lang="es-ES"/>
            </a:br>
            <a:r>
              <a:rPr lang="es-ES" i="1"/>
              <a:t>“Lanzamos una nueva versión y enviamos solo el 10% del tráfico para probar.”</a:t>
            </a:r>
            <a:endParaRPr lang="es-ES"/>
          </a:p>
          <a:p>
            <a:br>
              <a:rPr lang="es-ES"/>
            </a:br>
            <a:endParaRPr lang="es-ES"/>
          </a:p>
          <a:p>
            <a:r>
              <a:rPr lang="es-ES" b="1"/>
              <a:t>4. </a:t>
            </a:r>
            <a:r>
              <a:rPr lang="es-ES" b="1" err="1"/>
              <a:t>Ingress</a:t>
            </a:r>
            <a:endParaRPr lang="es-ES" b="1"/>
          </a:p>
          <a:p>
            <a:r>
              <a:rPr lang="es-ES"/>
              <a:t>Define cómo se expone la app: </a:t>
            </a:r>
          </a:p>
          <a:p>
            <a:pPr lvl="1"/>
            <a:r>
              <a:rPr lang="es-ES" b="1"/>
              <a:t>Interno</a:t>
            </a:r>
            <a:r>
              <a:rPr lang="es-ES"/>
              <a:t>: solo accesible dentro del </a:t>
            </a:r>
            <a:r>
              <a:rPr lang="es-ES" err="1"/>
              <a:t>Environment</a:t>
            </a:r>
            <a:r>
              <a:rPr lang="es-ES"/>
              <a:t>.</a:t>
            </a:r>
          </a:p>
          <a:p>
            <a:pPr lvl="1"/>
            <a:r>
              <a:rPr lang="es-ES" b="1"/>
              <a:t>Externo</a:t>
            </a:r>
            <a:r>
              <a:rPr lang="es-ES"/>
              <a:t>: accesible desde Internet.</a:t>
            </a:r>
          </a:p>
          <a:p>
            <a:r>
              <a:rPr lang="es-ES"/>
              <a:t>Soporta </a:t>
            </a:r>
            <a:r>
              <a:rPr lang="es-ES" b="1"/>
              <a:t>TLS</a:t>
            </a:r>
            <a:r>
              <a:rPr lang="es-ES"/>
              <a:t>, dominios personalizados y certificados gestionados.</a:t>
            </a:r>
          </a:p>
          <a:p>
            <a:r>
              <a:rPr lang="es-ES" b="1"/>
              <a:t>Ejemplo:</a:t>
            </a:r>
            <a:br>
              <a:rPr lang="es-ES"/>
            </a:br>
            <a:r>
              <a:rPr lang="es-ES" i="1"/>
              <a:t>“Nuestra API pública usa </a:t>
            </a:r>
            <a:r>
              <a:rPr lang="es-ES" i="1" err="1"/>
              <a:t>ingress</a:t>
            </a:r>
            <a:r>
              <a:rPr lang="es-ES" i="1"/>
              <a:t> externo con HTTPS y dominio propio.”</a:t>
            </a:r>
            <a:endParaRPr lang="es-ES"/>
          </a:p>
          <a:p>
            <a:br>
              <a:rPr lang="es-ES"/>
            </a:br>
            <a:endParaRPr lang="es-ES"/>
          </a:p>
          <a:p>
            <a:r>
              <a:rPr lang="es-ES" b="1"/>
              <a:t>5. </a:t>
            </a:r>
            <a:r>
              <a:rPr lang="es-ES" b="1" err="1"/>
              <a:t>Scaling</a:t>
            </a:r>
            <a:r>
              <a:rPr lang="es-ES" b="1"/>
              <a:t> Rules</a:t>
            </a:r>
          </a:p>
          <a:p>
            <a:r>
              <a:rPr lang="es-ES"/>
              <a:t>Basadas en </a:t>
            </a:r>
            <a:r>
              <a:rPr lang="es-ES" b="1"/>
              <a:t>KEDA</a:t>
            </a:r>
            <a:r>
              <a:rPr lang="es-ES"/>
              <a:t>: </a:t>
            </a:r>
          </a:p>
          <a:p>
            <a:pPr lvl="1"/>
            <a:r>
              <a:rPr lang="es-ES"/>
              <a:t>HTTP </a:t>
            </a:r>
            <a:r>
              <a:rPr lang="es-ES" err="1"/>
              <a:t>requests</a:t>
            </a:r>
            <a:r>
              <a:rPr lang="es-ES"/>
              <a:t> (</a:t>
            </a:r>
            <a:r>
              <a:rPr lang="es-ES" err="1"/>
              <a:t>concurrency</a:t>
            </a:r>
            <a:r>
              <a:rPr lang="es-ES"/>
              <a:t>).</a:t>
            </a:r>
          </a:p>
          <a:p>
            <a:pPr lvl="1"/>
            <a:r>
              <a:rPr lang="es-ES"/>
              <a:t>Métricas personalizadas (CPU, memoria).</a:t>
            </a:r>
          </a:p>
          <a:p>
            <a:pPr lvl="1"/>
            <a:r>
              <a:rPr lang="es-ES"/>
              <a:t>Eventos (Azure </a:t>
            </a:r>
            <a:r>
              <a:rPr lang="es-ES" err="1"/>
              <a:t>Queue</a:t>
            </a:r>
            <a:r>
              <a:rPr lang="es-ES"/>
              <a:t>, Kafka, </a:t>
            </a:r>
            <a:r>
              <a:rPr lang="es-ES" err="1"/>
              <a:t>RabbitMQ</a:t>
            </a:r>
            <a:r>
              <a:rPr lang="es-ES"/>
              <a:t>).</a:t>
            </a:r>
          </a:p>
          <a:p>
            <a:r>
              <a:rPr lang="es-ES"/>
              <a:t>Escala </a:t>
            </a:r>
            <a:r>
              <a:rPr lang="es-ES" b="1"/>
              <a:t>de 0 a N instancias</a:t>
            </a:r>
            <a:r>
              <a:rPr lang="es-ES"/>
              <a:t> automáticamente.</a:t>
            </a:r>
          </a:p>
          <a:p>
            <a:r>
              <a:rPr lang="es-ES" b="1"/>
              <a:t>Ejemplo:</a:t>
            </a:r>
            <a:br>
              <a:rPr lang="es-ES"/>
            </a:br>
            <a:r>
              <a:rPr lang="es-ES" i="1"/>
              <a:t>“Si hay 100 mensajes en la cola, se crean más instancias para procesarlos.”</a:t>
            </a:r>
            <a:endParaRPr lang="es-ES"/>
          </a:p>
          <a:p>
            <a:br>
              <a:rPr lang="es-ES"/>
            </a:br>
            <a:endParaRPr lang="es-ES"/>
          </a:p>
          <a:p>
            <a:r>
              <a:rPr lang="es-ES" b="1"/>
              <a:t>6. </a:t>
            </a:r>
            <a:r>
              <a:rPr lang="es-ES" b="1" err="1"/>
              <a:t>Secrets</a:t>
            </a:r>
            <a:r>
              <a:rPr lang="es-ES" b="1"/>
              <a:t> y Configuración</a:t>
            </a:r>
          </a:p>
          <a:p>
            <a:r>
              <a:rPr lang="es-ES"/>
              <a:t>Variables de entorno y secretos gestionados.</a:t>
            </a:r>
          </a:p>
          <a:p>
            <a:r>
              <a:rPr lang="es-ES"/>
              <a:t>Integración con </a:t>
            </a:r>
            <a:r>
              <a:rPr lang="es-ES" b="1"/>
              <a:t>Azure Key </a:t>
            </a:r>
            <a:r>
              <a:rPr lang="es-ES" b="1" err="1"/>
              <a:t>Vault</a:t>
            </a:r>
            <a:r>
              <a:rPr lang="es-ES"/>
              <a:t> para mayor seguridad.</a:t>
            </a:r>
          </a:p>
          <a:p>
            <a:r>
              <a:rPr lang="es-ES" b="1"/>
              <a:t>Ejemplo:</a:t>
            </a:r>
            <a:br>
              <a:rPr lang="es-ES"/>
            </a:br>
            <a:r>
              <a:rPr lang="es-ES" i="1"/>
              <a:t>“La cadena de conexión a la base de datos está en Key </a:t>
            </a:r>
            <a:r>
              <a:rPr lang="es-ES" i="1" err="1"/>
              <a:t>Vault</a:t>
            </a:r>
            <a:r>
              <a:rPr lang="es-ES" i="1"/>
              <a:t>, no en el código.”</a:t>
            </a:r>
            <a:endParaRPr lang="es-ES"/>
          </a:p>
          <a:p>
            <a:br>
              <a:rPr lang="es-ES"/>
            </a:br>
            <a:endParaRPr lang="es-ES"/>
          </a:p>
          <a:p>
            <a:r>
              <a:rPr lang="es-ES" b="1"/>
              <a:t>7. </a:t>
            </a:r>
            <a:r>
              <a:rPr lang="es-ES" b="1" err="1"/>
              <a:t>Networking</a:t>
            </a:r>
            <a:endParaRPr lang="es-ES" b="1"/>
          </a:p>
          <a:p>
            <a:r>
              <a:rPr lang="es-ES"/>
              <a:t>Soporta </a:t>
            </a:r>
            <a:r>
              <a:rPr lang="es-ES" b="1"/>
              <a:t>VNET </a:t>
            </a:r>
            <a:r>
              <a:rPr lang="es-ES" b="1" err="1"/>
              <a:t>Integration</a:t>
            </a:r>
            <a:r>
              <a:rPr lang="es-ES"/>
              <a:t> para conectarse a recursos internos.</a:t>
            </a:r>
          </a:p>
          <a:p>
            <a:r>
              <a:rPr lang="es-ES"/>
              <a:t>Control granular de tráfico entre apps.</a:t>
            </a:r>
          </a:p>
          <a:p>
            <a:br>
              <a:rPr lang="es-ES"/>
            </a:br>
            <a:endParaRPr lang="es-ES"/>
          </a:p>
          <a:p>
            <a:r>
              <a:rPr lang="es-ES" b="1"/>
              <a:t>8. </a:t>
            </a:r>
            <a:r>
              <a:rPr lang="es-ES" b="1" err="1"/>
              <a:t>Observabilidad</a:t>
            </a:r>
            <a:endParaRPr lang="es-ES" b="1"/>
          </a:p>
          <a:p>
            <a:r>
              <a:rPr lang="es-ES"/>
              <a:t>Logs y métricas integradas con </a:t>
            </a:r>
            <a:r>
              <a:rPr lang="es-ES" b="1"/>
              <a:t>Azure Monitor</a:t>
            </a:r>
            <a:r>
              <a:rPr lang="es-ES"/>
              <a:t>.</a:t>
            </a:r>
          </a:p>
          <a:p>
            <a:r>
              <a:rPr lang="es-ES"/>
              <a:t>Soporte para </a:t>
            </a:r>
            <a:r>
              <a:rPr lang="es-ES" b="1" err="1"/>
              <a:t>OpenTelemetry</a:t>
            </a:r>
            <a:r>
              <a:rPr lang="es-ES"/>
              <a:t>.</a:t>
            </a:r>
          </a:p>
          <a:p>
            <a:br>
              <a:rPr lang="es-ES"/>
            </a:br>
            <a:endParaRPr lang="es-ES"/>
          </a:p>
          <a:p>
            <a:r>
              <a:rPr lang="es-ES"/>
              <a:t>✅ </a:t>
            </a:r>
            <a:r>
              <a:rPr lang="es-ES" b="1"/>
              <a:t>Mensaje clave para este </a:t>
            </a:r>
            <a:r>
              <a:rPr lang="es-ES" b="1" err="1"/>
              <a:t>slide</a:t>
            </a:r>
            <a:r>
              <a:rPr lang="es-ES" b="1"/>
              <a:t>:</a:t>
            </a:r>
            <a:br>
              <a:rPr lang="es-ES"/>
            </a:br>
            <a:r>
              <a:rPr lang="es-ES" i="1"/>
              <a:t>"Estos conceptos son la base para diseñar, desplegar y operar aplicaciones en Azure Container Apps. Entenderlos te permite aprovechar al máximo la plataforma."</a:t>
            </a:r>
            <a:endParaRPr lang="es-ES"/>
          </a:p>
          <a:p>
            <a:endParaRPr lang="es-ES"/>
          </a:p>
        </p:txBody>
      </p:sp>
      <p:sp>
        <p:nvSpPr>
          <p:cNvPr id="4" name="Marcador de encabezado 3"/>
          <p:cNvSpPr>
            <a:spLocks noGrp="1"/>
          </p:cNvSpPr>
          <p:nvPr>
            <p:ph type="hdr" sz="quarter"/>
          </p:nvPr>
        </p:nvSpPr>
        <p:spPr/>
        <p:txBody>
          <a:bodyPr/>
          <a:lstStyle/>
          <a:p>
            <a:r>
              <a:rPr lang="en-US"/>
              <a:t>Microsoft Connect 2016</a:t>
            </a:r>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EEC551-8CDA-4EB6-89BB-2A86C9F091C8}" type="datetime8">
              <a:rPr lang="en-US" smtClean="0"/>
              <a:t>12/3/2025 2:15 AM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043369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Azure Container Apps manages automatic horizontal scaling through a set of declarative scaling rules. As a container app revision scales out, new instances of the revision are created on-demand. These instances are known as replicas.</a:t>
            </a:r>
          </a:p>
          <a:p>
            <a:r>
              <a:rPr lang="en-US" sz="900" b="0" i="0" kern="1200">
                <a:solidFill>
                  <a:schemeClr val="tx1"/>
                </a:solidFill>
                <a:effectLst/>
                <a:latin typeface="Segoe UI Light" pitchFamily="34" charset="0"/>
                <a:ea typeface="+mn-ea"/>
                <a:cs typeface="+mn-cs"/>
              </a:rPr>
              <a:t>To support this scaling behavior, Azure Container Apps is powered by KEDA (Kubernetes Event-driven Autoscaling). KEDA supports scaling against a variety of metrics like HTTP requests, queue messages, CPU and memory load, and event sources like Azure Service Bus, Azure Event Hubs, Apache Kafka, and Redis. For more information, see </a:t>
            </a:r>
            <a:r>
              <a:rPr lang="en-US" sz="900" b="0" i="0" u="none" strike="noStrike" kern="1200">
                <a:solidFill>
                  <a:schemeClr val="tx1"/>
                </a:solidFill>
                <a:effectLst/>
                <a:latin typeface="Segoe UI Light" pitchFamily="34" charset="0"/>
                <a:ea typeface="+mn-ea"/>
                <a:cs typeface="+mn-cs"/>
                <a:hlinkClick r:id="rId3"/>
              </a:rPr>
              <a:t>Scalers in the KEDA documentation</a:t>
            </a:r>
            <a:r>
              <a:rPr lang="en-US" sz="900" b="0" i="0" kern="1200">
                <a:solidFill>
                  <a:schemeClr val="tx1"/>
                </a:solidFill>
                <a:effectLst/>
                <a:latin typeface="Segoe UI Light" pitchFamily="34" charset="0"/>
                <a:ea typeface="+mn-ea"/>
                <a:cs typeface="+mn-cs"/>
              </a:rPr>
              <a:t>.</a:t>
            </a:r>
          </a:p>
          <a:p>
            <a:endParaRPr lang="es-ES"/>
          </a:p>
          <a:p>
            <a:endParaRPr lang="es-ES"/>
          </a:p>
          <a:p>
            <a:r>
              <a:rPr lang="en-US" sz="900" b="0" i="0" kern="1200">
                <a:solidFill>
                  <a:schemeClr val="tx1"/>
                </a:solidFill>
                <a:effectLst/>
                <a:latin typeface="Segoe UI Light" pitchFamily="34" charset="0"/>
                <a:ea typeface="+mn-ea"/>
                <a:cs typeface="+mn-cs"/>
              </a:rPr>
              <a:t>Adding or editing scaling rules creates a new revision of your container app. A revision is an immutable snapshot of your container app.</a:t>
            </a:r>
          </a:p>
          <a:p>
            <a:endParaRPr lang="en-US" sz="900" b="0" i="0" kern="1200">
              <a:solidFill>
                <a:schemeClr val="tx1"/>
              </a:solidFill>
              <a:effectLst/>
              <a:latin typeface="Segoe UI Light" pitchFamily="34" charset="0"/>
              <a:ea typeface="+mn-ea"/>
              <a:cs typeface="+mn-cs"/>
            </a:endParaRP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Scaling is the combination of limits, rules, and behavior.</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	</a:t>
            </a:r>
            <a:r>
              <a:rPr lang="en-US" sz="900" b="1" i="0" kern="1200">
                <a:solidFill>
                  <a:schemeClr val="tx1"/>
                </a:solidFill>
                <a:effectLst/>
                <a:latin typeface="Segoe UI Light" pitchFamily="34" charset="0"/>
                <a:ea typeface="+mn-ea"/>
                <a:cs typeface="+mn-cs"/>
              </a:rPr>
              <a:t>Limits</a:t>
            </a:r>
            <a:r>
              <a:rPr lang="en-US" sz="900" b="0" i="0" kern="1200">
                <a:solidFill>
                  <a:schemeClr val="tx1"/>
                </a:solidFill>
                <a:effectLst/>
                <a:latin typeface="Segoe UI Light" pitchFamily="34" charset="0"/>
                <a:ea typeface="+mn-ea"/>
                <a:cs typeface="+mn-cs"/>
              </a:rPr>
              <a:t> define the minimum and maximum possible number of replicas per revision as your container app scales.</a:t>
            </a:r>
          </a:p>
          <a:p>
            <a:r>
              <a:rPr lang="en-US" sz="900" b="0" i="0" kern="1200">
                <a:solidFill>
                  <a:schemeClr val="tx1"/>
                </a:solidFill>
                <a:effectLst/>
                <a:latin typeface="Segoe UI Light" pitchFamily="34" charset="0"/>
                <a:ea typeface="+mn-ea"/>
                <a:cs typeface="+mn-cs"/>
              </a:rPr>
              <a:t>	</a:t>
            </a:r>
            <a:r>
              <a:rPr lang="en-US" sz="900" b="1" i="0" kern="1200">
                <a:solidFill>
                  <a:schemeClr val="tx1"/>
                </a:solidFill>
                <a:effectLst/>
                <a:latin typeface="Segoe UI Light" pitchFamily="34" charset="0"/>
                <a:ea typeface="+mn-ea"/>
                <a:cs typeface="+mn-cs"/>
              </a:rPr>
              <a:t>Rules</a:t>
            </a:r>
            <a:r>
              <a:rPr lang="en-US" sz="900" b="0" i="0" kern="1200">
                <a:solidFill>
                  <a:schemeClr val="tx1"/>
                </a:solidFill>
                <a:effectLst/>
                <a:latin typeface="Segoe UI Light" pitchFamily="34" charset="0"/>
                <a:ea typeface="+mn-ea"/>
                <a:cs typeface="+mn-cs"/>
              </a:rPr>
              <a:t> are the criteria used by Container Apps to decide when to add or remove replicas.</a:t>
            </a:r>
          </a:p>
          <a:p>
            <a:r>
              <a:rPr lang="en-US" sz="900" b="0" i="0" kern="1200">
                <a:solidFill>
                  <a:schemeClr val="tx1"/>
                </a:solidFill>
                <a:effectLst/>
                <a:latin typeface="Segoe UI Light" pitchFamily="34" charset="0"/>
                <a:ea typeface="+mn-ea"/>
                <a:cs typeface="+mn-cs"/>
              </a:rPr>
              <a:t>	</a:t>
            </a:r>
            <a:r>
              <a:rPr lang="en-US" sz="900" b="1" i="0" kern="1200">
                <a:solidFill>
                  <a:schemeClr val="tx1"/>
                </a:solidFill>
                <a:effectLst/>
                <a:latin typeface="Segoe UI Light" pitchFamily="34" charset="0"/>
                <a:ea typeface="+mn-ea"/>
                <a:cs typeface="+mn-cs"/>
              </a:rPr>
              <a:t>Behavior</a:t>
            </a:r>
            <a:r>
              <a:rPr lang="en-US" sz="900" b="0" i="0" kern="1200">
                <a:solidFill>
                  <a:schemeClr val="tx1"/>
                </a:solidFill>
                <a:effectLst/>
                <a:latin typeface="Segoe UI Light" pitchFamily="34" charset="0"/>
                <a:ea typeface="+mn-ea"/>
                <a:cs typeface="+mn-cs"/>
              </a:rPr>
              <a:t> is the combination of rules and limits to determine scale decisions over time.</a:t>
            </a:r>
          </a:p>
          <a:p>
            <a:endParaRPr lang="en-US" sz="900" b="0" i="0" kern="1200">
              <a:solidFill>
                <a:schemeClr val="tx1"/>
              </a:solidFill>
              <a:effectLst/>
              <a:latin typeface="Segoe UI Light" pitchFamily="34" charset="0"/>
              <a:ea typeface="+mn-ea"/>
              <a:cs typeface="+mn-cs"/>
            </a:endParaRPr>
          </a:p>
          <a:p>
            <a:r>
              <a:rPr lang="es-ES" b="1"/>
              <a:t>KEDA</a:t>
            </a:r>
            <a:r>
              <a:rPr lang="es-ES"/>
              <a:t> = </a:t>
            </a:r>
            <a:r>
              <a:rPr lang="es-ES" err="1"/>
              <a:t>Kubernetes</a:t>
            </a:r>
            <a:r>
              <a:rPr lang="es-ES"/>
              <a:t> </a:t>
            </a:r>
            <a:r>
              <a:rPr lang="es-ES" err="1"/>
              <a:t>Event-Driven</a:t>
            </a:r>
            <a:r>
              <a:rPr lang="es-ES"/>
              <a:t> </a:t>
            </a:r>
            <a:r>
              <a:rPr lang="es-ES" err="1"/>
              <a:t>Autoscaling</a:t>
            </a:r>
            <a:r>
              <a:rPr lang="es-ES"/>
              <a:t>. Escala en base a </a:t>
            </a:r>
            <a:r>
              <a:rPr lang="es-ES" b="1"/>
              <a:t>eventos</a:t>
            </a:r>
            <a:r>
              <a:rPr lang="es-ES"/>
              <a:t>: colas, mensajes, métricas personalizadas. Ejemplo: </a:t>
            </a:r>
            <a:r>
              <a:rPr lang="es-ES" i="1"/>
              <a:t>“Si hay 100 mensajes en Azure </a:t>
            </a:r>
            <a:r>
              <a:rPr lang="es-ES" i="1" err="1"/>
              <a:t>Queue</a:t>
            </a:r>
            <a:r>
              <a:rPr lang="es-ES" i="1"/>
              <a:t>, crea más instancias automáticamente.”</a:t>
            </a:r>
            <a:r>
              <a:rPr lang="es-ES"/>
              <a:t> Escala </a:t>
            </a:r>
            <a:r>
              <a:rPr lang="es-ES" b="1"/>
              <a:t>a 0</a:t>
            </a:r>
            <a:r>
              <a:rPr lang="es-ES"/>
              <a:t> cuando no hay tráfico → ahorro de costes.</a:t>
            </a:r>
          </a:p>
        </p:txBody>
      </p:sp>
      <p:sp>
        <p:nvSpPr>
          <p:cNvPr id="4" name="Header Placeholder 3"/>
          <p:cNvSpPr>
            <a:spLocks noGrp="1"/>
          </p:cNvSpPr>
          <p:nvPr>
            <p:ph type="hdr" sz="quarter"/>
          </p:nvPr>
        </p:nvSpPr>
        <p:spPr/>
        <p:txBody>
          <a:bodyPr/>
          <a:lstStyle/>
          <a:p>
            <a:r>
              <a:rPr lang="en-US"/>
              <a:t>Microsoft Connect 2016</a:t>
            </a:r>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12/3/2025 2:15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332492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err="1"/>
              <a:t>Dapr</a:t>
            </a:r>
            <a:r>
              <a:rPr lang="es-ES"/>
              <a:t> = </a:t>
            </a:r>
            <a:r>
              <a:rPr lang="es-ES" err="1"/>
              <a:t>Distributed</a:t>
            </a:r>
            <a:r>
              <a:rPr lang="es-ES"/>
              <a:t> Application Runtime. </a:t>
            </a:r>
          </a:p>
          <a:p>
            <a:r>
              <a:rPr lang="es-ES"/>
              <a:t>Facilita </a:t>
            </a:r>
            <a:r>
              <a:rPr lang="es-ES" b="1"/>
              <a:t>comunicación entre microservicios</a:t>
            </a:r>
            <a:r>
              <a:rPr lang="es-ES"/>
              <a:t>, pub/sub, </a:t>
            </a:r>
            <a:r>
              <a:rPr lang="es-ES" err="1"/>
              <a:t>bindings</a:t>
            </a:r>
            <a:r>
              <a:rPr lang="es-ES"/>
              <a:t>, </a:t>
            </a:r>
            <a:r>
              <a:rPr lang="es-ES" err="1"/>
              <a:t>state</a:t>
            </a:r>
            <a:r>
              <a:rPr lang="es-ES"/>
              <a:t> </a:t>
            </a:r>
            <a:r>
              <a:rPr lang="es-ES" err="1"/>
              <a:t>management</a:t>
            </a:r>
            <a:r>
              <a:rPr lang="es-ES"/>
              <a:t>. </a:t>
            </a:r>
          </a:p>
          <a:p>
            <a:r>
              <a:rPr lang="es-ES"/>
              <a:t>Ejemplo: </a:t>
            </a:r>
            <a:r>
              <a:rPr lang="es-ES" i="1"/>
              <a:t>“Un servicio en .NET puede publicar un evento y otro en Python lo consume sin preocuparse por la infraestructura.”</a:t>
            </a:r>
          </a:p>
          <a:p>
            <a:endParaRPr lang="es-ES" i="1"/>
          </a:p>
          <a:p>
            <a:pPr marL="139700" indent="0" algn="l">
              <a:buNone/>
            </a:pPr>
            <a:r>
              <a:rPr lang="en-US" b="1" i="0">
                <a:solidFill>
                  <a:srgbClr val="000000"/>
                </a:solidFill>
                <a:effectLst/>
                <a:latin typeface="noto sans" panose="020B0502040504020204" pitchFamily="34" charset="0"/>
              </a:rPr>
              <a:t>Infrastructure complexity &amp; coupling</a:t>
            </a:r>
          </a:p>
          <a:p>
            <a:pPr algn="just"/>
            <a:r>
              <a:rPr lang="en-US" b="0" i="0">
                <a:solidFill>
                  <a:srgbClr val="000000"/>
                </a:solidFill>
                <a:effectLst/>
                <a:latin typeface="noto sans" panose="020B0502040504020204" pitchFamily="34" charset="0"/>
              </a:rPr>
              <a:t>The </a:t>
            </a:r>
            <a:r>
              <a:rPr lang="en-US" b="0" i="0" err="1">
                <a:solidFill>
                  <a:srgbClr val="000000"/>
                </a:solidFill>
                <a:effectLst/>
                <a:latin typeface="noto sans" panose="020B0502040504020204" pitchFamily="34" charset="0"/>
              </a:rPr>
              <a:t>Dapr</a:t>
            </a:r>
            <a:r>
              <a:rPr lang="en-US" b="0" i="0">
                <a:solidFill>
                  <a:srgbClr val="000000"/>
                </a:solidFill>
                <a:effectLst/>
                <a:latin typeface="noto sans" panose="020B0502040504020204" pitchFamily="34" charset="0"/>
              </a:rPr>
              <a:t> building block APIs, provide an abstraction over the underlying infrastructure. Development teams don’t require product-specific SDKs when using the </a:t>
            </a:r>
            <a:r>
              <a:rPr lang="en-US" b="0" i="0" err="1">
                <a:solidFill>
                  <a:srgbClr val="000000"/>
                </a:solidFill>
                <a:effectLst/>
                <a:latin typeface="noto sans" panose="020B0502040504020204" pitchFamily="34" charset="0"/>
              </a:rPr>
              <a:t>Dapr</a:t>
            </a:r>
            <a:r>
              <a:rPr lang="en-US" b="0" i="0">
                <a:solidFill>
                  <a:srgbClr val="000000"/>
                </a:solidFill>
                <a:effectLst/>
                <a:latin typeface="noto sans" panose="020B0502040504020204" pitchFamily="34" charset="0"/>
              </a:rPr>
              <a:t> APIs, making it easy to switch from one product to another and support multiple different products of the same type. For example; developers use the </a:t>
            </a:r>
            <a:r>
              <a:rPr lang="en-US" b="0" i="0" err="1">
                <a:solidFill>
                  <a:srgbClr val="000000"/>
                </a:solidFill>
                <a:effectLst/>
                <a:latin typeface="noto sans" panose="020B0502040504020204" pitchFamily="34" charset="0"/>
              </a:rPr>
              <a:t>Dapr</a:t>
            </a:r>
            <a:r>
              <a:rPr lang="en-US" b="0" i="0">
                <a:solidFill>
                  <a:srgbClr val="000000"/>
                </a:solidFill>
                <a:effectLst/>
                <a:latin typeface="noto sans" panose="020B0502040504020204" pitchFamily="34" charset="0"/>
              </a:rPr>
              <a:t> Pub/Sub API in their code, and during development, they use Redis Streams as the message broker that runs locally in a container, while the production environment uses Kafka that runs in the cloud. Equally, platform teams can provide multiple messaging products such as Kafka, Pulsar, and RabbitMQ, and development teams can use either of them using the same Pub/Sub API.</a:t>
            </a:r>
          </a:p>
          <a:p>
            <a:pPr marL="139700" indent="0" algn="l">
              <a:buNone/>
            </a:pPr>
            <a:r>
              <a:rPr lang="en-US" b="1" i="0">
                <a:solidFill>
                  <a:srgbClr val="000000"/>
                </a:solidFill>
                <a:effectLst/>
                <a:latin typeface="noto sans" panose="020B0502040504020204" pitchFamily="34" charset="0"/>
              </a:rPr>
              <a:t>Observability to resolve production issues</a:t>
            </a:r>
          </a:p>
          <a:p>
            <a:pPr algn="just"/>
            <a:r>
              <a:rPr lang="en-US" b="0" i="0" err="1">
                <a:solidFill>
                  <a:srgbClr val="000000"/>
                </a:solidFill>
                <a:effectLst/>
                <a:latin typeface="noto sans" panose="020B0502040504020204" pitchFamily="34" charset="0"/>
              </a:rPr>
              <a:t>Dapr</a:t>
            </a:r>
            <a:r>
              <a:rPr lang="en-US" b="0" i="0">
                <a:solidFill>
                  <a:srgbClr val="000000"/>
                </a:solidFill>
                <a:effectLst/>
                <a:latin typeface="noto sans" panose="020B0502040504020204" pitchFamily="34" charset="0"/>
              </a:rPr>
              <a:t> improves observability in distributed applications since all communication between applications and infrastructure passes through the </a:t>
            </a:r>
            <a:r>
              <a:rPr lang="en-US" b="0" i="0" err="1">
                <a:solidFill>
                  <a:srgbClr val="000000"/>
                </a:solidFill>
                <a:effectLst/>
                <a:latin typeface="noto sans" panose="020B0502040504020204" pitchFamily="34" charset="0"/>
              </a:rPr>
              <a:t>Dapr</a:t>
            </a:r>
            <a:r>
              <a:rPr lang="en-US" b="0" i="0">
                <a:solidFill>
                  <a:srgbClr val="000000"/>
                </a:solidFill>
                <a:effectLst/>
                <a:latin typeface="noto sans" panose="020B0502040504020204" pitchFamily="34" charset="0"/>
              </a:rPr>
              <a:t> process. </a:t>
            </a:r>
            <a:r>
              <a:rPr lang="en-US" b="0" i="0" err="1">
                <a:solidFill>
                  <a:srgbClr val="000000"/>
                </a:solidFill>
                <a:effectLst/>
                <a:latin typeface="noto sans" panose="020B0502040504020204" pitchFamily="34" charset="0"/>
              </a:rPr>
              <a:t>Dapr</a:t>
            </a:r>
            <a:r>
              <a:rPr lang="en-US" b="0" i="0">
                <a:solidFill>
                  <a:srgbClr val="000000"/>
                </a:solidFill>
                <a:effectLst/>
                <a:latin typeface="noto sans" panose="020B0502040504020204" pitchFamily="34" charset="0"/>
              </a:rPr>
              <a:t> natively integrates with </a:t>
            </a:r>
            <a:r>
              <a:rPr lang="en-US" b="0" i="0" err="1">
                <a:solidFill>
                  <a:srgbClr val="000000"/>
                </a:solidFill>
                <a:effectLst/>
                <a:latin typeface="noto sans" panose="020B0502040504020204" pitchFamily="34" charset="0"/>
              </a:rPr>
              <a:t>OpenTelemetry</a:t>
            </a:r>
            <a:r>
              <a:rPr lang="en-US" b="0" i="0">
                <a:solidFill>
                  <a:srgbClr val="000000"/>
                </a:solidFill>
                <a:effectLst/>
                <a:latin typeface="noto sans" panose="020B0502040504020204" pitchFamily="34" charset="0"/>
              </a:rPr>
              <a:t>, and by automatically generating and propagating tracing contexts using the W3C tracing specification across all its APIs, </a:t>
            </a:r>
            <a:r>
              <a:rPr lang="en-US" b="0" i="0" err="1">
                <a:solidFill>
                  <a:srgbClr val="000000"/>
                </a:solidFill>
                <a:effectLst/>
                <a:latin typeface="noto sans" panose="020B0502040504020204" pitchFamily="34" charset="0"/>
              </a:rPr>
              <a:t>Dapr</a:t>
            </a:r>
            <a:r>
              <a:rPr lang="en-US" b="0" i="0">
                <a:solidFill>
                  <a:srgbClr val="000000"/>
                </a:solidFill>
                <a:effectLst/>
                <a:latin typeface="noto sans" panose="020B0502040504020204" pitchFamily="34" charset="0"/>
              </a:rPr>
              <a:t> removes the need for manual instrumentation, saving development time. This allows for easier telemetry data collection that includes metrics, logs, and traces and faster time to resolution of issues, given the critical need for observability in production environments.</a:t>
            </a:r>
          </a:p>
          <a:p>
            <a:pPr marL="139700" indent="0" algn="l">
              <a:buNone/>
            </a:pPr>
            <a:r>
              <a:rPr lang="en-US" b="1" i="0">
                <a:solidFill>
                  <a:srgbClr val="000000"/>
                </a:solidFill>
                <a:effectLst/>
                <a:latin typeface="noto sans" panose="020B0502040504020204" pitchFamily="34" charset="0"/>
              </a:rPr>
              <a:t>Managing security &amp; compliance</a:t>
            </a:r>
          </a:p>
          <a:p>
            <a:pPr algn="just"/>
            <a:r>
              <a:rPr lang="en-US" b="0" i="0" err="1">
                <a:solidFill>
                  <a:srgbClr val="000000"/>
                </a:solidFill>
                <a:effectLst/>
                <a:latin typeface="noto sans" panose="020B0502040504020204" pitchFamily="34" charset="0"/>
              </a:rPr>
              <a:t>Dapr</a:t>
            </a:r>
            <a:r>
              <a:rPr lang="en-US" b="0" i="0">
                <a:solidFill>
                  <a:srgbClr val="000000"/>
                </a:solidFill>
                <a:effectLst/>
                <a:latin typeface="noto sans" panose="020B0502040504020204" pitchFamily="34" charset="0"/>
              </a:rPr>
              <a:t> has several built-in features to manage secure communication, access control and authentication. </a:t>
            </a:r>
            <a:r>
              <a:rPr lang="en-US" b="0" i="0" err="1">
                <a:solidFill>
                  <a:srgbClr val="000000"/>
                </a:solidFill>
                <a:effectLst/>
                <a:latin typeface="noto sans" panose="020B0502040504020204" pitchFamily="34" charset="0"/>
              </a:rPr>
              <a:t>Dapr</a:t>
            </a:r>
            <a:r>
              <a:rPr lang="en-US" b="0" i="0">
                <a:solidFill>
                  <a:srgbClr val="000000"/>
                </a:solidFill>
                <a:effectLst/>
                <a:latin typeface="noto sans" panose="020B0502040504020204" pitchFamily="34" charset="0"/>
              </a:rPr>
              <a:t> uses mutual Transport Layer Security (</a:t>
            </a:r>
            <a:r>
              <a:rPr lang="en-US" b="0" i="0" err="1">
                <a:solidFill>
                  <a:srgbClr val="000000"/>
                </a:solidFill>
                <a:effectLst/>
                <a:latin typeface="noto sans" panose="020B0502040504020204" pitchFamily="34" charset="0"/>
              </a:rPr>
              <a:t>mTLS</a:t>
            </a:r>
            <a:r>
              <a:rPr lang="en-US" b="0" i="0">
                <a:solidFill>
                  <a:srgbClr val="000000"/>
                </a:solidFill>
                <a:effectLst/>
                <a:latin typeface="noto sans" panose="020B0502040504020204" pitchFamily="34" charset="0"/>
              </a:rPr>
              <a:t>) to encrypt communication between services, ensuring data integrity and confidentiality. Access Policies can be defined by the platform team to control access to services, infrastructure resources (components) and secrets for governance. Additionally, </a:t>
            </a:r>
            <a:r>
              <a:rPr lang="en-US" b="0" i="0" err="1">
                <a:solidFill>
                  <a:srgbClr val="000000"/>
                </a:solidFill>
                <a:effectLst/>
                <a:latin typeface="noto sans" panose="020B0502040504020204" pitchFamily="34" charset="0"/>
              </a:rPr>
              <a:t>Dapr</a:t>
            </a:r>
            <a:r>
              <a:rPr lang="en-US" b="0" i="0">
                <a:solidFill>
                  <a:srgbClr val="000000"/>
                </a:solidFill>
                <a:effectLst/>
                <a:latin typeface="noto sans" panose="020B0502040504020204" pitchFamily="34" charset="0"/>
              </a:rPr>
              <a:t> supports middleware components, such as OAuth 2.0, which can handle authentication and authorization for web APIs.</a:t>
            </a:r>
          </a:p>
          <a:p>
            <a:pPr marL="139700" indent="0" algn="l">
              <a:buNone/>
            </a:pPr>
            <a:r>
              <a:rPr lang="en-US" b="1" i="0">
                <a:solidFill>
                  <a:srgbClr val="000000"/>
                </a:solidFill>
                <a:effectLst/>
                <a:latin typeface="noto sans" panose="020B0502040504020204" pitchFamily="34" charset="0"/>
              </a:rPr>
              <a:t>High reliability and resiliency</a:t>
            </a:r>
          </a:p>
          <a:p>
            <a:pPr algn="just"/>
            <a:r>
              <a:rPr lang="en-US" b="0" i="0" err="1">
                <a:solidFill>
                  <a:srgbClr val="000000"/>
                </a:solidFill>
                <a:effectLst/>
                <a:latin typeface="noto sans" panose="020B0502040504020204" pitchFamily="34" charset="0"/>
              </a:rPr>
              <a:t>Dapr</a:t>
            </a:r>
            <a:r>
              <a:rPr lang="en-US" b="0" i="0">
                <a:solidFill>
                  <a:srgbClr val="000000"/>
                </a:solidFill>
                <a:effectLst/>
                <a:latin typeface="noto sans" panose="020B0502040504020204" pitchFamily="34" charset="0"/>
              </a:rPr>
              <a:t> improves application resiliency by providing platform engineers with configurable policies for retries, circuit breakers, and timeouts. These policies can be scoped to specific applications, infrastructure resources (components), enabling fine-grained control and improved application uptime.</a:t>
            </a:r>
          </a:p>
          <a:p>
            <a:pPr marL="139700" indent="0" algn="l">
              <a:buNone/>
            </a:pPr>
            <a:r>
              <a:rPr lang="en-US" b="1" i="0">
                <a:solidFill>
                  <a:srgbClr val="000000"/>
                </a:solidFill>
                <a:effectLst/>
                <a:latin typeface="noto sans" panose="020B0502040504020204" pitchFamily="34" charset="0"/>
              </a:rPr>
              <a:t>Platform integration capabilities</a:t>
            </a:r>
          </a:p>
          <a:p>
            <a:pPr algn="just"/>
            <a:r>
              <a:rPr lang="en-US" b="0" i="0" err="1">
                <a:solidFill>
                  <a:srgbClr val="000000"/>
                </a:solidFill>
                <a:effectLst/>
                <a:latin typeface="noto sans" panose="020B0502040504020204" pitchFamily="34" charset="0"/>
              </a:rPr>
              <a:t>Dapr</a:t>
            </a:r>
            <a:r>
              <a:rPr lang="en-US" b="0" i="0">
                <a:solidFill>
                  <a:srgbClr val="000000"/>
                </a:solidFill>
                <a:effectLst/>
                <a:latin typeface="noto sans" panose="020B0502040504020204" pitchFamily="34" charset="0"/>
              </a:rPr>
              <a:t> provides Kubernetes-native custom resource definitions to configure applications and infrastructure resources (components), enabling platform engineers to leverage </a:t>
            </a:r>
            <a:r>
              <a:rPr lang="en-US" b="0" i="0" err="1">
                <a:solidFill>
                  <a:srgbClr val="000000"/>
                </a:solidFill>
                <a:effectLst/>
                <a:latin typeface="noto sans" panose="020B0502040504020204" pitchFamily="34" charset="0"/>
              </a:rPr>
              <a:t>GitOps</a:t>
            </a:r>
            <a:r>
              <a:rPr lang="en-US" b="0" i="0">
                <a:solidFill>
                  <a:srgbClr val="000000"/>
                </a:solidFill>
                <a:effectLst/>
                <a:latin typeface="noto sans" panose="020B0502040504020204" pitchFamily="34" charset="0"/>
              </a:rPr>
              <a:t> and tools like </a:t>
            </a:r>
            <a:r>
              <a:rPr lang="en-US" b="0" i="0" err="1">
                <a:solidFill>
                  <a:srgbClr val="000000"/>
                </a:solidFill>
                <a:effectLst/>
                <a:latin typeface="noto sans" panose="020B0502040504020204" pitchFamily="34" charset="0"/>
              </a:rPr>
              <a:t>ArgoCD</a:t>
            </a:r>
            <a:r>
              <a:rPr lang="en-US" b="0" i="0">
                <a:solidFill>
                  <a:srgbClr val="000000"/>
                </a:solidFill>
                <a:effectLst/>
                <a:latin typeface="noto sans" panose="020B0502040504020204" pitchFamily="34" charset="0"/>
              </a:rPr>
              <a:t>. </a:t>
            </a:r>
            <a:r>
              <a:rPr lang="en-US" b="0" i="0" err="1">
                <a:solidFill>
                  <a:srgbClr val="000000"/>
                </a:solidFill>
                <a:effectLst/>
                <a:latin typeface="noto sans" panose="020B0502040504020204" pitchFamily="34" charset="0"/>
              </a:rPr>
              <a:t>Dapr</a:t>
            </a:r>
            <a:r>
              <a:rPr lang="en-US" b="0" i="0">
                <a:solidFill>
                  <a:srgbClr val="000000"/>
                </a:solidFill>
                <a:effectLst/>
                <a:latin typeface="noto sans" panose="020B0502040504020204" pitchFamily="34" charset="0"/>
              </a:rPr>
              <a:t> integrates with policy engines like </a:t>
            </a:r>
            <a:r>
              <a:rPr lang="en-US" b="0" i="0" err="1">
                <a:solidFill>
                  <a:srgbClr val="000000"/>
                </a:solidFill>
                <a:effectLst/>
                <a:latin typeface="noto sans" panose="020B0502040504020204" pitchFamily="34" charset="0"/>
              </a:rPr>
              <a:t>Kyverno</a:t>
            </a:r>
            <a:r>
              <a:rPr lang="en-US" b="0" i="0">
                <a:solidFill>
                  <a:srgbClr val="000000"/>
                </a:solidFill>
                <a:effectLst/>
                <a:latin typeface="noto sans" panose="020B0502040504020204" pitchFamily="34" charset="0"/>
              </a:rPr>
              <a:t> and OPA, simplifying the tasks related to compliance and governance, protecting product teams from misconfigurations.</a:t>
            </a:r>
          </a:p>
          <a:p>
            <a:endParaRPr lang="es-ES"/>
          </a:p>
        </p:txBody>
      </p:sp>
      <p:sp>
        <p:nvSpPr>
          <p:cNvPr id="4" name="Marcador de encabezado 3"/>
          <p:cNvSpPr>
            <a:spLocks noGrp="1"/>
          </p:cNvSpPr>
          <p:nvPr>
            <p:ph type="hdr" sz="quarter"/>
          </p:nvPr>
        </p:nvSpPr>
        <p:spPr/>
        <p:txBody>
          <a:bodyPr/>
          <a:lstStyle/>
          <a:p>
            <a:r>
              <a:rPr lang="en-US"/>
              <a:t>Microsoft Connect 2016</a:t>
            </a:r>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EEC551-8CDA-4EB6-89BB-2A86C9F091C8}" type="datetime8">
              <a:rPr lang="en-US" smtClean="0"/>
              <a:t>12/3/2025 2:15 AM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72512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1344"/>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2" name="Picture 2">
            <a:extLst>
              <a:ext uri="{FF2B5EF4-FFF2-40B4-BE49-F238E27FC236}">
                <a16:creationId xmlns:a16="http://schemas.microsoft.com/office/drawing/2014/main" id="{0CC4F9EC-AA9C-E14D-2EBC-36966366CE79}"/>
              </a:ext>
            </a:extLst>
          </p:cNvPr>
          <p:cNvPicPr>
            <a:picLocks noChangeAspect="1" noChangeArrowheads="1"/>
          </p:cNvPicPr>
          <p:nvPr userDrawn="1"/>
        </p:nvPicPr>
        <p:blipFill>
          <a:blip r:embed="rId3"/>
          <a:srcRect/>
          <a:stretch/>
        </p:blipFill>
        <p:spPr bwMode="auto">
          <a:xfrm>
            <a:off x="2591002" y="699434"/>
            <a:ext cx="7254470" cy="5595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080754"/>
            <a:ext cx="11887198" cy="2092881"/>
          </a:xfrm>
        </p:spPr>
        <p:txBody>
          <a:bodyPr wrap="square">
            <a:spAutoFit/>
          </a:bodyPr>
          <a:lstStyle>
            <a:lvl1pPr>
              <a:defRPr sz="4000">
                <a:solidFill>
                  <a:srgbClr val="00134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74639" y="295274"/>
            <a:ext cx="11887198" cy="917575"/>
          </a:xfrm>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solidFill>
                  <a:srgbClr val="001344"/>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solidFill>
                  <a:srgbClr val="001344"/>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ience Lab slide">
    <p:bg>
      <p:bgPr>
        <a:solidFill>
          <a:srgbClr val="0078D7"/>
        </a:solidFill>
        <a:effectLst/>
      </p:bgPr>
    </p:bg>
    <p:spTree>
      <p:nvGrpSpPr>
        <p:cNvPr id="1" name=""/>
        <p:cNvGrpSpPr/>
        <p:nvPr/>
      </p:nvGrpSpPr>
      <p:grpSpPr>
        <a:xfrm>
          <a:off x="0" y="0"/>
          <a:ext cx="0" cy="0"/>
          <a:chOff x="0" y="0"/>
          <a:chExt cx="0" cy="0"/>
        </a:xfrm>
      </p:grpSpPr>
      <p:pic>
        <p:nvPicPr>
          <p:cNvPr id="1026" name="Picture 2" descr="TESS illustration">
            <a:extLst>
              <a:ext uri="{FF2B5EF4-FFF2-40B4-BE49-F238E27FC236}">
                <a16:creationId xmlns:a16="http://schemas.microsoft.com/office/drawing/2014/main" id="{47ADD297-4BFF-4CBD-8B60-30C5BB62AB26}"/>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1895"/>
          <a:stretch/>
        </p:blipFill>
        <p:spPr bwMode="auto">
          <a:xfrm>
            <a:off x="0" y="-48"/>
            <a:ext cx="12436474" cy="699457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bwMode="auto">
          <a:xfrm>
            <a:off x="10180637" y="6248400"/>
            <a:ext cx="2255837" cy="754062"/>
          </a:xfrm>
          <a:prstGeom prst="rect">
            <a:avLst/>
          </a:prstGeom>
          <a:no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a:solidFill>
                  <a:schemeClr val="bg1"/>
                </a:solidFill>
                <a:latin typeface="+mn-lt"/>
                <a:ea typeface="Segoe UI" pitchFamily="34" charset="0"/>
                <a:cs typeface="Segoe UI" pitchFamily="34" charset="0"/>
              </a:rPr>
              <a:t>#</a:t>
            </a:r>
            <a:r>
              <a:rPr lang="en-US" sz="2400" err="1">
                <a:solidFill>
                  <a:schemeClr val="bg1"/>
                </a:solidFill>
                <a:latin typeface="+mn-lt"/>
                <a:ea typeface="Segoe UI" pitchFamily="34" charset="0"/>
                <a:cs typeface="Segoe UI" pitchFamily="34" charset="0"/>
              </a:rPr>
              <a:t>GlobalAzure</a:t>
            </a:r>
            <a:endParaRPr lang="en-US" sz="2400">
              <a:solidFill>
                <a:schemeClr val="bg1"/>
              </a:solidFill>
              <a:latin typeface="+mn-lt"/>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n-lt"/>
              </a:defRPr>
            </a:lvl1pPr>
          </a:lstStyle>
          <a:p>
            <a:r>
              <a:rPr lang="en-US">
                <a:solidFill>
                  <a:schemeClr val="bg1"/>
                </a:solidFill>
              </a:rPr>
              <a:t>Name</a:t>
            </a:r>
          </a:p>
        </p:txBody>
      </p:sp>
      <p:sp>
        <p:nvSpPr>
          <p:cNvPr id="14" name="Title 12"/>
          <p:cNvSpPr>
            <a:spLocks noGrp="1"/>
          </p:cNvSpPr>
          <p:nvPr>
            <p:ph type="title" hasCustomPrompt="1"/>
          </p:nvPr>
        </p:nvSpPr>
        <p:spPr>
          <a:xfrm>
            <a:off x="536702" y="2114550"/>
            <a:ext cx="9363062" cy="1840230"/>
          </a:xfrm>
          <a:prstGeom prst="rect">
            <a:avLst/>
          </a:prstGeom>
        </p:spPr>
        <p:txBody>
          <a:bodyPr lIns="146304" tIns="9144" rIns="146304" bIns="9144" anchor="b" anchorCtr="0"/>
          <a:lstStyle>
            <a:lvl1pPr marL="0" indent="0">
              <a:spcBef>
                <a:spcPts val="0"/>
              </a:spcBef>
              <a:buNone/>
              <a:defRPr sz="7200">
                <a:solidFill>
                  <a:schemeClr val="bg1"/>
                </a:solidFill>
                <a:latin typeface="+mn-lt"/>
              </a:defRPr>
            </a:lvl1pPr>
          </a:lstStyle>
          <a:p>
            <a:r>
              <a:rPr lang="en-US" sz="6000">
                <a:solidFill>
                  <a:schemeClr val="bg1"/>
                </a:solidFill>
              </a:rPr>
              <a:t>Demo</a:t>
            </a:r>
          </a:p>
        </p:txBody>
      </p:sp>
      <p:pic>
        <p:nvPicPr>
          <p:cNvPr id="7" name="Picture 2">
            <a:extLst>
              <a:ext uri="{FF2B5EF4-FFF2-40B4-BE49-F238E27FC236}">
                <a16:creationId xmlns:a16="http://schemas.microsoft.com/office/drawing/2014/main" id="{86F279E5-DF2A-4D86-86F4-BB01A0C2E699}"/>
              </a:ext>
            </a:extLst>
          </p:cNvPr>
          <p:cNvPicPr>
            <a:picLocks noChangeAspect="1" noChangeArrowheads="1"/>
          </p:cNvPicPr>
          <p:nvPr userDrawn="1"/>
        </p:nvPicPr>
        <p:blipFill>
          <a:blip r:embed="rId3"/>
          <a:srcRect/>
          <a:stretch/>
        </p:blipFill>
        <p:spPr bwMode="auto">
          <a:xfrm>
            <a:off x="556178" y="6324592"/>
            <a:ext cx="759373" cy="585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555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1344"/>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n-lt"/>
              </a:defRPr>
            </a:lvl1pPr>
          </a:lstStyle>
          <a:p>
            <a:r>
              <a:rPr lang="en-US">
                <a:solidFill>
                  <a:schemeClr val="bg1"/>
                </a:solidFill>
              </a:rPr>
              <a:t>Name</a:t>
            </a:r>
          </a:p>
        </p:txBody>
      </p:sp>
      <p:sp>
        <p:nvSpPr>
          <p:cNvPr id="14" name="Title 12"/>
          <p:cNvSpPr>
            <a:spLocks noGrp="1"/>
          </p:cNvSpPr>
          <p:nvPr>
            <p:ph type="title" hasCustomPrompt="1"/>
          </p:nvPr>
        </p:nvSpPr>
        <p:spPr>
          <a:xfrm>
            <a:off x="536702" y="2114550"/>
            <a:ext cx="9363062" cy="1840230"/>
          </a:xfrm>
          <a:prstGeom prst="rect">
            <a:avLst/>
          </a:prstGeom>
        </p:spPr>
        <p:txBody>
          <a:bodyPr lIns="146304" tIns="9144" rIns="146304" bIns="9144" anchor="b" anchorCtr="0"/>
          <a:lstStyle>
            <a:lvl1pPr marL="0" indent="0">
              <a:spcBef>
                <a:spcPts val="0"/>
              </a:spcBef>
              <a:buNone/>
              <a:defRPr sz="7200">
                <a:solidFill>
                  <a:schemeClr val="bg1"/>
                </a:solidFill>
                <a:latin typeface="+mn-lt"/>
              </a:defRPr>
            </a:lvl1pPr>
          </a:lstStyle>
          <a:p>
            <a:r>
              <a:rPr lang="en-US" sz="6000">
                <a:solidFill>
                  <a:schemeClr val="bg1"/>
                </a:solidFill>
              </a:rPr>
              <a:t>Demo</a:t>
            </a:r>
          </a:p>
        </p:txBody>
      </p:sp>
      <p:grpSp>
        <p:nvGrpSpPr>
          <p:cNvPr id="2" name="Group 1">
            <a:extLst>
              <a:ext uri="{FF2B5EF4-FFF2-40B4-BE49-F238E27FC236}">
                <a16:creationId xmlns:a16="http://schemas.microsoft.com/office/drawing/2014/main" id="{353223EC-F96A-4AE0-91E8-4EE2E9F1CA54}"/>
              </a:ext>
            </a:extLst>
          </p:cNvPr>
          <p:cNvGrpSpPr/>
          <p:nvPr userDrawn="1"/>
        </p:nvGrpSpPr>
        <p:grpSpPr>
          <a:xfrm>
            <a:off x="-1" y="6248400"/>
            <a:ext cx="12436475" cy="754062"/>
            <a:chOff x="-1" y="6248400"/>
            <a:chExt cx="12436475" cy="754062"/>
          </a:xfrm>
        </p:grpSpPr>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a:solidFill>
                    <a:schemeClr val="tx1"/>
                  </a:solidFill>
                  <a:latin typeface="+mn-lt"/>
                  <a:ea typeface="Segoe UI" pitchFamily="34" charset="0"/>
                  <a:cs typeface="Segoe UI" pitchFamily="34" charset="0"/>
                </a:rPr>
                <a:t>#</a:t>
              </a:r>
              <a:r>
                <a:rPr lang="en-US" sz="2400" err="1">
                  <a:solidFill>
                    <a:schemeClr val="tx1"/>
                  </a:solidFill>
                  <a:latin typeface="+mn-lt"/>
                  <a:ea typeface="Segoe UI" pitchFamily="34" charset="0"/>
                  <a:cs typeface="Segoe UI" pitchFamily="34" charset="0"/>
                </a:rPr>
                <a:t>GlobalAzure</a:t>
              </a:r>
              <a:endParaRPr lang="en-US" sz="2400">
                <a:solidFill>
                  <a:schemeClr val="tx1"/>
                </a:solidFill>
                <a:latin typeface="+mn-lt"/>
                <a:ea typeface="Segoe UI" pitchFamily="34" charset="0"/>
                <a:cs typeface="Segoe UI" pitchFamily="34" charset="0"/>
              </a:endParaRPr>
            </a:p>
          </p:txBody>
        </p:sp>
        <p:pic>
          <p:nvPicPr>
            <p:cNvPr id="8" name="Picture 2">
              <a:extLst>
                <a:ext uri="{FF2B5EF4-FFF2-40B4-BE49-F238E27FC236}">
                  <a16:creationId xmlns:a16="http://schemas.microsoft.com/office/drawing/2014/main" id="{39D67FB8-65E2-45DD-B1AA-59F22B661C9E}"/>
                </a:ext>
              </a:extLst>
            </p:cNvPr>
            <p:cNvPicPr>
              <a:picLocks noChangeAspect="1" noChangeArrowheads="1"/>
            </p:cNvPicPr>
            <p:nvPr userDrawn="1"/>
          </p:nvPicPr>
          <p:blipFill>
            <a:blip r:embed="rId3"/>
            <a:srcRect/>
            <a:stretch/>
          </p:blipFill>
          <p:spPr bwMode="auto">
            <a:xfrm>
              <a:off x="556178" y="6324592"/>
              <a:ext cx="759373" cy="585802"/>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4">
            <a:extLst>
              <a:ext uri="{FF2B5EF4-FFF2-40B4-BE49-F238E27FC236}">
                <a16:creationId xmlns:a16="http://schemas.microsoft.com/office/drawing/2014/main" id="{A42C45B5-4C00-6F8F-7202-1B5AF170940B}"/>
              </a:ext>
            </a:extLst>
          </p:cNvPr>
          <p:cNvSpPr txBox="1"/>
          <p:nvPr userDrawn="1"/>
        </p:nvSpPr>
        <p:spPr>
          <a:xfrm>
            <a:off x="10029963" y="592172"/>
            <a:ext cx="1845890"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a:solidFill>
                  <a:srgbClr val="001344"/>
                </a:solidFill>
                <a:latin typeface="+mn-lt"/>
              </a:rPr>
              <a:t>#AzureTour2025</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a:solidFill>
                  <a:schemeClr val="tx1"/>
                </a:solidFill>
                <a:latin typeface="+mn-lt"/>
                <a:ea typeface="Segoe UI" pitchFamily="34" charset="0"/>
                <a:cs typeface="Segoe UI" pitchFamily="34" charset="0"/>
              </a:rPr>
              <a:t>#</a:t>
            </a:r>
            <a:r>
              <a:rPr lang="en-US" sz="2400" err="1">
                <a:solidFill>
                  <a:schemeClr val="tx1"/>
                </a:solidFill>
                <a:latin typeface="+mn-lt"/>
                <a:ea typeface="Segoe UI" pitchFamily="34" charset="0"/>
                <a:cs typeface="Segoe UI" pitchFamily="34" charset="0"/>
              </a:rPr>
              <a:t>GlobalAzure</a:t>
            </a:r>
            <a:endParaRPr lang="en-US" sz="2400">
              <a:solidFill>
                <a:schemeClr val="tx1"/>
              </a:solidFill>
              <a:latin typeface="+mn-lt"/>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n-lt"/>
              </a:defRPr>
            </a:lvl1pPr>
          </a:lstStyle>
          <a:p>
            <a:r>
              <a:rPr lang="en-US">
                <a:solidFill>
                  <a:schemeClr val="bg1"/>
                </a:solidFill>
              </a:rPr>
              <a:t>Name</a:t>
            </a:r>
          </a:p>
        </p:txBody>
      </p:sp>
      <p:sp>
        <p:nvSpPr>
          <p:cNvPr id="14"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6000">
                <a:solidFill>
                  <a:schemeClr val="bg1"/>
                </a:solidFill>
                <a:latin typeface="+mn-lt"/>
              </a:defRPr>
            </a:lvl1pPr>
          </a:lstStyle>
          <a:p>
            <a:r>
              <a:rPr lang="en-US" sz="6000">
                <a:solidFill>
                  <a:schemeClr val="bg1"/>
                </a:solidFill>
              </a:rPr>
              <a:t>Demo</a:t>
            </a:r>
          </a:p>
        </p:txBody>
      </p:sp>
      <p:pic>
        <p:nvPicPr>
          <p:cNvPr id="8" name="Picture 2">
            <a:extLst>
              <a:ext uri="{FF2B5EF4-FFF2-40B4-BE49-F238E27FC236}">
                <a16:creationId xmlns:a16="http://schemas.microsoft.com/office/drawing/2014/main" id="{44C12652-0A33-4554-B697-2B267F7BB16B}"/>
              </a:ext>
            </a:extLst>
          </p:cNvPr>
          <p:cNvPicPr>
            <a:picLocks noChangeAspect="1" noChangeArrowheads="1"/>
          </p:cNvPicPr>
          <p:nvPr userDrawn="1"/>
        </p:nvPicPr>
        <p:blipFill>
          <a:blip r:embed="rId3"/>
          <a:srcRect/>
          <a:stretch/>
        </p:blipFill>
        <p:spPr bwMode="auto">
          <a:xfrm>
            <a:off x="556178" y="6324592"/>
            <a:ext cx="759373" cy="58580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4">
            <a:extLst>
              <a:ext uri="{FF2B5EF4-FFF2-40B4-BE49-F238E27FC236}">
                <a16:creationId xmlns:a16="http://schemas.microsoft.com/office/drawing/2014/main" id="{6166D4C8-34A3-C486-7AE2-5AA296C9BAFD}"/>
              </a:ext>
            </a:extLst>
          </p:cNvPr>
          <p:cNvSpPr txBox="1"/>
          <p:nvPr userDrawn="1"/>
        </p:nvSpPr>
        <p:spPr>
          <a:xfrm>
            <a:off x="10029963" y="592172"/>
            <a:ext cx="1845890"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a:solidFill>
                  <a:srgbClr val="001344"/>
                </a:solidFill>
                <a:latin typeface="+mn-lt"/>
              </a:rPr>
              <a:t>#AzureTour2025</a:t>
            </a:r>
          </a:p>
        </p:txBody>
      </p:sp>
    </p:spTree>
    <p:extLst>
      <p:ext uri="{BB962C8B-B14F-4D97-AF65-F5344CB8AC3E}">
        <p14:creationId xmlns:p14="http://schemas.microsoft.com/office/powerpoint/2010/main" val="4230999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lpaper">
    <p:bg>
      <p:bgPr>
        <a:solidFill>
          <a:srgbClr val="001344"/>
        </a:solidFill>
        <a:effectLst/>
      </p:bgPr>
    </p:bg>
    <p:spTree>
      <p:nvGrpSpPr>
        <p:cNvPr id="1" name=""/>
        <p:cNvGrpSpPr/>
        <p:nvPr/>
      </p:nvGrpSpPr>
      <p:grpSpPr>
        <a:xfrm>
          <a:off x="0" y="0"/>
          <a:ext cx="0" cy="0"/>
          <a:chOff x="0" y="0"/>
          <a:chExt cx="0" cy="0"/>
        </a:xfrm>
      </p:grpSpPr>
      <p:pic>
        <p:nvPicPr>
          <p:cNvPr id="4" name="Picture 3" descr="A picture containing light, night&#10;&#10;Description automatically generated">
            <a:extLst>
              <a:ext uri="{FF2B5EF4-FFF2-40B4-BE49-F238E27FC236}">
                <a16:creationId xmlns:a16="http://schemas.microsoft.com/office/drawing/2014/main" id="{350A32DE-FA8B-44C2-9362-2EA32D26F7C0}"/>
              </a:ext>
            </a:extLst>
          </p:cNvPr>
          <p:cNvPicPr>
            <a:picLocks noChangeAspect="1"/>
          </p:cNvPicPr>
          <p:nvPr userDrawn="1"/>
        </p:nvPicPr>
        <p:blipFill rotWithShape="1">
          <a:blip r:embed="rId2"/>
          <a:srcRect l="1447" t="2999" b="8315"/>
          <a:stretch/>
        </p:blipFill>
        <p:spPr>
          <a:xfrm>
            <a:off x="-1" y="0"/>
            <a:ext cx="12436474" cy="6994525"/>
          </a:xfrm>
          <a:prstGeom prst="rect">
            <a:avLst/>
          </a:prstGeom>
        </p:spPr>
      </p:pic>
      <p:pic>
        <p:nvPicPr>
          <p:cNvPr id="9" name="Imagen 8" descr="Logotipo&#10;&#10;El contenido generado por IA puede ser incorrecto.">
            <a:extLst>
              <a:ext uri="{FF2B5EF4-FFF2-40B4-BE49-F238E27FC236}">
                <a16:creationId xmlns:a16="http://schemas.microsoft.com/office/drawing/2014/main" id="{9282E408-20E2-C5F7-9D14-50BE3A42FED0}"/>
              </a:ext>
            </a:extLst>
          </p:cNvPr>
          <p:cNvPicPr>
            <a:picLocks noChangeAspect="1"/>
          </p:cNvPicPr>
          <p:nvPr userDrawn="1"/>
        </p:nvPicPr>
        <p:blipFill>
          <a:blip r:embed="rId3"/>
          <a:stretch>
            <a:fillRect/>
          </a:stretch>
        </p:blipFill>
        <p:spPr>
          <a:xfrm>
            <a:off x="2325945" y="496466"/>
            <a:ext cx="7784581" cy="6001591"/>
          </a:xfrm>
          <a:prstGeom prst="rect">
            <a:avLst/>
          </a:prstGeom>
        </p:spPr>
      </p:pic>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sp>
        <p:nvSpPr>
          <p:cNvPr id="5" name="TextBox 4">
            <a:extLst>
              <a:ext uri="{FF2B5EF4-FFF2-40B4-BE49-F238E27FC236}">
                <a16:creationId xmlns:a16="http://schemas.microsoft.com/office/drawing/2014/main" id="{7A3BCD95-CA59-4583-90F7-5AF0268DA679}"/>
              </a:ext>
            </a:extLst>
          </p:cNvPr>
          <p:cNvSpPr txBox="1"/>
          <p:nvPr userDrawn="1"/>
        </p:nvSpPr>
        <p:spPr>
          <a:xfrm>
            <a:off x="10029963" y="592172"/>
            <a:ext cx="1845890"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a:solidFill>
                  <a:srgbClr val="001344"/>
                </a:solidFill>
                <a:latin typeface="+mn-lt"/>
              </a:rPr>
              <a:t>#AzureTour2025</a:t>
            </a:r>
          </a:p>
        </p:txBody>
      </p:sp>
      <p:sp>
        <p:nvSpPr>
          <p:cNvPr id="7" name="TextBox 6">
            <a:extLst>
              <a:ext uri="{FF2B5EF4-FFF2-40B4-BE49-F238E27FC236}">
                <a16:creationId xmlns:a16="http://schemas.microsoft.com/office/drawing/2014/main" id="{85F89267-C2BA-4FB8-9CAB-25571FE51B13}"/>
              </a:ext>
            </a:extLst>
          </p:cNvPr>
          <p:cNvSpPr txBox="1"/>
          <p:nvPr userDrawn="1"/>
        </p:nvSpPr>
        <p:spPr>
          <a:xfrm>
            <a:off x="350837" y="647572"/>
            <a:ext cx="6787660" cy="461665"/>
          </a:xfrm>
          <a:prstGeom prst="rect">
            <a:avLst/>
          </a:prstGeom>
          <a:noFill/>
        </p:spPr>
        <p:txBody>
          <a:bodyPr wrap="square">
            <a:sp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lang="en-US" sz="2400" kern="1200">
                <a:solidFill>
                  <a:schemeClr val="bg1"/>
                </a:solidFill>
                <a:latin typeface="+mn-lt"/>
                <a:ea typeface="Segoe UI" pitchFamily="34" charset="0"/>
                <a:cs typeface="Segoe UI" pitchFamily="34" charset="0"/>
              </a:rPr>
              <a:t>10 de Mayo de 2025</a:t>
            </a:r>
          </a:p>
        </p:txBody>
      </p:sp>
    </p:spTree>
    <p:extLst>
      <p:ext uri="{BB962C8B-B14F-4D97-AF65-F5344CB8AC3E}">
        <p14:creationId xmlns:p14="http://schemas.microsoft.com/office/powerpoint/2010/main" val="2561638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a:solidFill>
                  <a:schemeClr val="tx1"/>
                </a:solidFill>
                <a:latin typeface="+mn-lt"/>
                <a:ea typeface="Segoe UI" pitchFamily="34" charset="0"/>
                <a:cs typeface="Segoe UI" pitchFamily="34" charset="0"/>
              </a:rPr>
              <a:t>#</a:t>
            </a:r>
            <a:r>
              <a:rPr lang="en-US" sz="2400" err="1">
                <a:solidFill>
                  <a:schemeClr val="tx1"/>
                </a:solidFill>
                <a:latin typeface="+mn-lt"/>
                <a:ea typeface="Segoe UI" pitchFamily="34" charset="0"/>
                <a:cs typeface="Segoe UI" pitchFamily="34" charset="0"/>
              </a:rPr>
              <a:t>GlobalAzure</a:t>
            </a:r>
            <a:endParaRPr lang="en-US" sz="2400">
              <a:solidFill>
                <a:schemeClr val="tx1"/>
              </a:solidFill>
              <a:latin typeface="+mn-lt"/>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n-lt"/>
              </a:defRPr>
            </a:lvl1pPr>
          </a:lstStyle>
          <a:p>
            <a:r>
              <a:rPr lang="en-US">
                <a:solidFill>
                  <a:schemeClr val="bg1"/>
                </a:solidFill>
              </a:rPr>
              <a:t>Name</a:t>
            </a:r>
          </a:p>
        </p:txBody>
      </p:sp>
      <p:sp>
        <p:nvSpPr>
          <p:cNvPr id="14"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7200">
                <a:solidFill>
                  <a:schemeClr val="bg1"/>
                </a:solidFill>
                <a:latin typeface="+mn-lt"/>
              </a:defRPr>
            </a:lvl1pPr>
          </a:lstStyle>
          <a:p>
            <a:r>
              <a:rPr lang="en-US" sz="6000">
                <a:solidFill>
                  <a:schemeClr val="bg1"/>
                </a:solidFill>
              </a:rPr>
              <a:t>Demo</a:t>
            </a:r>
          </a:p>
        </p:txBody>
      </p:sp>
      <p:pic>
        <p:nvPicPr>
          <p:cNvPr id="8" name="Picture 2">
            <a:extLst>
              <a:ext uri="{FF2B5EF4-FFF2-40B4-BE49-F238E27FC236}">
                <a16:creationId xmlns:a16="http://schemas.microsoft.com/office/drawing/2014/main" id="{B5073E28-B4ED-4EAC-831D-E398FF3BFE26}"/>
              </a:ext>
            </a:extLst>
          </p:cNvPr>
          <p:cNvPicPr>
            <a:picLocks noChangeAspect="1" noChangeArrowheads="1"/>
          </p:cNvPicPr>
          <p:nvPr userDrawn="1"/>
        </p:nvPicPr>
        <p:blipFill>
          <a:blip r:embed="rId3"/>
          <a:srcRect/>
          <a:stretch/>
        </p:blipFill>
        <p:spPr bwMode="auto">
          <a:xfrm>
            <a:off x="556178" y="6324592"/>
            <a:ext cx="759373" cy="58580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4">
            <a:extLst>
              <a:ext uri="{FF2B5EF4-FFF2-40B4-BE49-F238E27FC236}">
                <a16:creationId xmlns:a16="http://schemas.microsoft.com/office/drawing/2014/main" id="{27564712-EAA5-FD1E-7EFC-ECB52456B491}"/>
              </a:ext>
            </a:extLst>
          </p:cNvPr>
          <p:cNvSpPr txBox="1"/>
          <p:nvPr userDrawn="1"/>
        </p:nvSpPr>
        <p:spPr>
          <a:xfrm>
            <a:off x="10029963" y="592172"/>
            <a:ext cx="1845890"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a:solidFill>
                  <a:srgbClr val="001344"/>
                </a:solidFill>
                <a:latin typeface="+mn-lt"/>
              </a:rPr>
              <a:t>#AzureTour2025</a:t>
            </a:r>
          </a:p>
        </p:txBody>
      </p:sp>
    </p:spTree>
    <p:extLst>
      <p:ext uri="{BB962C8B-B14F-4D97-AF65-F5344CB8AC3E}">
        <p14:creationId xmlns:p14="http://schemas.microsoft.com/office/powerpoint/2010/main" val="24553863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2" name="Title 1"/>
          <p:cNvSpPr>
            <a:spLocks noGrp="1"/>
          </p:cNvSpPr>
          <p:nvPr>
            <p:ph type="title" hasCustomPrompt="1"/>
          </p:nvPr>
        </p:nvSpPr>
        <p:spPr>
          <a:xfrm>
            <a:off x="579437" y="1209973"/>
            <a:ext cx="1112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2" name="Title 1"/>
          <p:cNvSpPr>
            <a:spLocks noGrp="1"/>
          </p:cNvSpPr>
          <p:nvPr>
            <p:ph type="title" hasCustomPrompt="1"/>
          </p:nvPr>
        </p:nvSpPr>
        <p:spPr>
          <a:xfrm>
            <a:off x="542860" y="2125662"/>
            <a:ext cx="5675377"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1344"/>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42860" y="2125662"/>
            <a:ext cx="5675377" cy="1181862"/>
          </a:xfrm>
          <a:noFill/>
        </p:spPr>
        <p:txBody>
          <a:bodyPr wrap="square" tIns="91440" bIns="91440" anchor="t" anchorCtr="0">
            <a:spAutoFit/>
          </a:bodyPr>
          <a:lstStyle>
            <a:lvl1pPr>
              <a:defRPr sz="7200" spc="-100" baseline="0">
                <a:solidFill>
                  <a:schemeClr val="bg1"/>
                </a:solidFill>
              </a:defRPr>
            </a:lvl1pPr>
          </a:lstStyle>
          <a:p>
            <a:r>
              <a:rPr lang="en-US"/>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134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3237" y="1241426"/>
            <a:ext cx="5257801" cy="2012859"/>
          </a:xfrm>
        </p:spPr>
        <p:txBody>
          <a:bodyPr wrap="square">
            <a:spAutoFit/>
          </a:bodyPr>
          <a:lstStyle>
            <a:lvl1pPr>
              <a:defRPr sz="6600" baseline="0">
                <a:solidFill>
                  <a:schemeClr val="bg1"/>
                </a:solidFill>
              </a:defRPr>
            </a:lvl1pPr>
          </a:lstStyle>
          <a:p>
            <a:r>
              <a:rPr lang="en-US"/>
              <a:t>50/50 photo layout</a:t>
            </a:r>
          </a:p>
        </p:txBody>
      </p:sp>
      <p:sp>
        <p:nvSpPr>
          <p:cNvPr id="5" name="Picture Placeholder 4"/>
          <p:cNvSpPr>
            <a:spLocks noGrp="1"/>
          </p:cNvSpPr>
          <p:nvPr>
            <p:ph type="pic" sz="quarter" idx="10"/>
          </p:nvPr>
        </p:nvSpPr>
        <p:spPr bwMode="ltGray">
          <a:xfrm>
            <a:off x="62325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
    <p:bg>
      <p:bgPr>
        <a:solidFill>
          <a:srgbClr val="00134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with background">
    <p:bg>
      <p:bgPr>
        <a:solidFill>
          <a:srgbClr val="001344"/>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pic>
        <p:nvPicPr>
          <p:cNvPr id="6" name="Picture 2">
            <a:extLst>
              <a:ext uri="{FF2B5EF4-FFF2-40B4-BE49-F238E27FC236}">
                <a16:creationId xmlns:a16="http://schemas.microsoft.com/office/drawing/2014/main" id="{A356E502-99D7-4E6F-BB67-C71A0A5718C1}"/>
              </a:ext>
            </a:extLst>
          </p:cNvPr>
          <p:cNvPicPr>
            <a:picLocks noChangeAspect="1" noChangeArrowheads="1"/>
          </p:cNvPicPr>
          <p:nvPr userDrawn="1"/>
        </p:nvPicPr>
        <p:blipFill>
          <a:blip r:embed="rId3"/>
          <a:srcRect/>
          <a:stretch/>
        </p:blipFill>
        <p:spPr bwMode="auto">
          <a:xfrm>
            <a:off x="583137" y="5557665"/>
            <a:ext cx="1313398" cy="1013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2198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Blank with background">
    <p:bg>
      <p:bgPr>
        <a:solidFill>
          <a:srgbClr val="001344"/>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pic>
        <p:nvPicPr>
          <p:cNvPr id="6" name="Picture 2">
            <a:extLst>
              <a:ext uri="{FF2B5EF4-FFF2-40B4-BE49-F238E27FC236}">
                <a16:creationId xmlns:a16="http://schemas.microsoft.com/office/drawing/2014/main" id="{A356E502-99D7-4E6F-BB67-C71A0A5718C1}"/>
              </a:ext>
            </a:extLst>
          </p:cNvPr>
          <p:cNvPicPr>
            <a:picLocks noChangeAspect="1" noChangeArrowheads="1"/>
          </p:cNvPicPr>
          <p:nvPr userDrawn="1"/>
        </p:nvPicPr>
        <p:blipFill>
          <a:blip r:embed="rId3"/>
          <a:srcRect/>
          <a:stretch/>
        </p:blipFill>
        <p:spPr bwMode="auto">
          <a:xfrm>
            <a:off x="583137" y="5557951"/>
            <a:ext cx="1313398" cy="1012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2985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lank with background">
    <p:bg>
      <p:bgPr>
        <a:solidFill>
          <a:srgbClr val="001344"/>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pic>
        <p:nvPicPr>
          <p:cNvPr id="6" name="Picture 2">
            <a:extLst>
              <a:ext uri="{FF2B5EF4-FFF2-40B4-BE49-F238E27FC236}">
                <a16:creationId xmlns:a16="http://schemas.microsoft.com/office/drawing/2014/main" id="{8B1C1329-1CD0-4FD3-9BCE-1F6CC85C334D}"/>
              </a:ext>
            </a:extLst>
          </p:cNvPr>
          <p:cNvPicPr>
            <a:picLocks noChangeAspect="1" noChangeArrowheads="1"/>
          </p:cNvPicPr>
          <p:nvPr userDrawn="1"/>
        </p:nvPicPr>
        <p:blipFill>
          <a:blip r:embed="rId3"/>
          <a:srcRect/>
          <a:stretch/>
        </p:blipFill>
        <p:spPr bwMode="auto">
          <a:xfrm>
            <a:off x="10717737" y="5557665"/>
            <a:ext cx="1313398" cy="1013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8469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Wallpaper">
    <p:bg>
      <p:bgPr>
        <a:solidFill>
          <a:srgbClr val="001344"/>
        </a:solidFill>
        <a:effectLst/>
      </p:bgPr>
    </p:bg>
    <p:spTree>
      <p:nvGrpSpPr>
        <p:cNvPr id="1" name=""/>
        <p:cNvGrpSpPr/>
        <p:nvPr/>
      </p:nvGrpSpPr>
      <p:grpSpPr>
        <a:xfrm>
          <a:off x="0" y="0"/>
          <a:ext cx="0" cy="0"/>
          <a:chOff x="0" y="0"/>
          <a:chExt cx="0" cy="0"/>
        </a:xfrm>
      </p:grpSpPr>
      <p:pic>
        <p:nvPicPr>
          <p:cNvPr id="4" name="Picture 3" descr="A picture containing light, night&#10;&#10;Description automatically generated">
            <a:extLst>
              <a:ext uri="{FF2B5EF4-FFF2-40B4-BE49-F238E27FC236}">
                <a16:creationId xmlns:a16="http://schemas.microsoft.com/office/drawing/2014/main" id="{350A32DE-FA8B-44C2-9362-2EA32D26F7C0}"/>
              </a:ext>
            </a:extLst>
          </p:cNvPr>
          <p:cNvPicPr>
            <a:picLocks noChangeAspect="1"/>
          </p:cNvPicPr>
          <p:nvPr userDrawn="1"/>
        </p:nvPicPr>
        <p:blipFill rotWithShape="1">
          <a:blip r:embed="rId2"/>
          <a:srcRect l="1447" t="2999" b="8315"/>
          <a:stretch/>
        </p:blipFill>
        <p:spPr>
          <a:xfrm>
            <a:off x="-1" y="0"/>
            <a:ext cx="12436474" cy="6994525"/>
          </a:xfrm>
          <a:prstGeom prst="rect">
            <a:avLst/>
          </a:prstGeom>
        </p:spPr>
      </p:pic>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sp>
        <p:nvSpPr>
          <p:cNvPr id="2" name="TextBox 4">
            <a:extLst>
              <a:ext uri="{FF2B5EF4-FFF2-40B4-BE49-F238E27FC236}">
                <a16:creationId xmlns:a16="http://schemas.microsoft.com/office/drawing/2014/main" id="{BE9539F8-5CB8-0AF5-5FE8-9CB9D4C69B1A}"/>
              </a:ext>
            </a:extLst>
          </p:cNvPr>
          <p:cNvSpPr txBox="1"/>
          <p:nvPr userDrawn="1"/>
        </p:nvSpPr>
        <p:spPr>
          <a:xfrm>
            <a:off x="10029963" y="592172"/>
            <a:ext cx="1845890"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a:solidFill>
                  <a:srgbClr val="001344"/>
                </a:solidFill>
                <a:latin typeface="+mn-lt"/>
              </a:rPr>
              <a:t>#AzureTour2025</a:t>
            </a:r>
          </a:p>
        </p:txBody>
      </p:sp>
      <p:pic>
        <p:nvPicPr>
          <p:cNvPr id="3" name="Imagen 2">
            <a:extLst>
              <a:ext uri="{FF2B5EF4-FFF2-40B4-BE49-F238E27FC236}">
                <a16:creationId xmlns:a16="http://schemas.microsoft.com/office/drawing/2014/main" id="{BAB3254D-2ADA-C87B-D326-DFE641583B0F}"/>
              </a:ext>
            </a:extLst>
          </p:cNvPr>
          <p:cNvPicPr>
            <a:picLocks noChangeAspect="1"/>
          </p:cNvPicPr>
          <p:nvPr userDrawn="1"/>
        </p:nvPicPr>
        <p:blipFill>
          <a:blip r:embed="rId4"/>
          <a:srcRect/>
          <a:stretch/>
        </p:blipFill>
        <p:spPr>
          <a:xfrm>
            <a:off x="2298044" y="476255"/>
            <a:ext cx="7840386" cy="6042013"/>
          </a:xfrm>
          <a:prstGeom prst="rect">
            <a:avLst/>
          </a:prstGeom>
        </p:spPr>
      </p:pic>
      <p:sp>
        <p:nvSpPr>
          <p:cNvPr id="5" name="TextBox 6">
            <a:extLst>
              <a:ext uri="{FF2B5EF4-FFF2-40B4-BE49-F238E27FC236}">
                <a16:creationId xmlns:a16="http://schemas.microsoft.com/office/drawing/2014/main" id="{7DE70592-69D1-86A9-EE83-452B534C559C}"/>
              </a:ext>
            </a:extLst>
          </p:cNvPr>
          <p:cNvSpPr txBox="1"/>
          <p:nvPr userDrawn="1"/>
        </p:nvSpPr>
        <p:spPr>
          <a:xfrm>
            <a:off x="350837" y="647572"/>
            <a:ext cx="6787660" cy="1200329"/>
          </a:xfrm>
          <a:prstGeom prst="rect">
            <a:avLst/>
          </a:prstGeom>
          <a:noFill/>
        </p:spPr>
        <p:txBody>
          <a:bodyPr wrap="square">
            <a:sp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lang="en-US" sz="2400" kern="1200">
                <a:solidFill>
                  <a:schemeClr val="bg1"/>
                </a:solidFill>
                <a:latin typeface="+mn-lt"/>
                <a:ea typeface="Segoe UI" pitchFamily="34" charset="0"/>
                <a:cs typeface="Segoe UI" pitchFamily="34" charset="0"/>
              </a:rPr>
              <a:t>11 de Octubre de 2025</a:t>
            </a:r>
          </a:p>
          <a:p>
            <a:pPr marL="0" marR="0" lvl="0" indent="0" algn="l" defTabSz="914102" rtl="0" eaLnBrk="1" fontAlgn="base" latinLnBrk="0" hangingPunct="1">
              <a:lnSpc>
                <a:spcPct val="100000"/>
              </a:lnSpc>
              <a:spcBef>
                <a:spcPct val="0"/>
              </a:spcBef>
              <a:spcAft>
                <a:spcPct val="0"/>
              </a:spcAft>
              <a:buClrTx/>
              <a:buSzTx/>
              <a:buFontTx/>
              <a:buNone/>
              <a:tabLst/>
              <a:defRPr/>
            </a:pPr>
            <a:r>
              <a:rPr lang="en-US" sz="2400" kern="1200" err="1">
                <a:solidFill>
                  <a:schemeClr val="bg1"/>
                </a:solidFill>
                <a:latin typeface="+mn-lt"/>
                <a:ea typeface="Segoe UI" pitchFamily="34" charset="0"/>
                <a:cs typeface="Segoe UI" pitchFamily="34" charset="0"/>
              </a:rPr>
              <a:t>IACTec</a:t>
            </a:r>
            <a:endParaRPr lang="en-US" sz="2400" kern="1200">
              <a:solidFill>
                <a:schemeClr val="bg1"/>
              </a:solidFill>
              <a:latin typeface="+mn-lt"/>
              <a:ea typeface="Segoe UI" pitchFamily="34" charset="0"/>
              <a:cs typeface="Segoe UI"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lang="en-US" sz="2400" kern="1200">
                <a:solidFill>
                  <a:schemeClr val="bg1"/>
                </a:solidFill>
                <a:latin typeface="+mn-lt"/>
                <a:ea typeface="Segoe UI" pitchFamily="34" charset="0"/>
                <a:cs typeface="Segoe UI" pitchFamily="34" charset="0"/>
              </a:rPr>
              <a:t>Tenerife</a:t>
            </a:r>
          </a:p>
        </p:txBody>
      </p:sp>
    </p:spTree>
    <p:extLst>
      <p:ext uri="{BB962C8B-B14F-4D97-AF65-F5344CB8AC3E}">
        <p14:creationId xmlns:p14="http://schemas.microsoft.com/office/powerpoint/2010/main" val="1292919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1344"/>
        </a:solidFill>
        <a:effectLst/>
      </p:bgPr>
    </p:bg>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9663C590-E0BC-4AF6-BE38-F7A08ED0E4A4}"/>
              </a:ext>
            </a:extLst>
          </p:cNvPr>
          <p:cNvPicPr>
            <a:picLocks noChangeAspect="1" noChangeArrowheads="1"/>
          </p:cNvPicPr>
          <p:nvPr userDrawn="1"/>
        </p:nvPicPr>
        <p:blipFill>
          <a:blip r:embed="rId2"/>
          <a:srcRect/>
          <a:stretch/>
        </p:blipFill>
        <p:spPr bwMode="auto">
          <a:xfrm>
            <a:off x="10717737" y="5557665"/>
            <a:ext cx="1313398" cy="1013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093C7B6F-64E5-4FFA-A7F0-2D56F53103C9}"/>
              </a:ext>
            </a:extLst>
          </p:cNvPr>
          <p:cNvPicPr>
            <a:picLocks noChangeAspect="1" noChangeArrowheads="1"/>
          </p:cNvPicPr>
          <p:nvPr userDrawn="1"/>
        </p:nvPicPr>
        <p:blipFill>
          <a:blip r:embed="rId2"/>
          <a:srcRect/>
          <a:stretch/>
        </p:blipFill>
        <p:spPr bwMode="auto">
          <a:xfrm>
            <a:off x="2591423" y="699759"/>
            <a:ext cx="7253629" cy="5595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3836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hree Labels Slide">
    <p:bg>
      <p:bgPr>
        <a:solidFill>
          <a:srgbClr val="001344"/>
        </a:solidFill>
        <a:effectLst/>
      </p:bgPr>
    </p:bg>
    <p:spTree>
      <p:nvGrpSpPr>
        <p:cNvPr id="1" name=""/>
        <p:cNvGrpSpPr/>
        <p:nvPr/>
      </p:nvGrpSpPr>
      <p:grpSpPr>
        <a:xfrm>
          <a:off x="0" y="0"/>
          <a:ext cx="0" cy="0"/>
          <a:chOff x="0" y="0"/>
          <a:chExt cx="0" cy="0"/>
        </a:xfrm>
      </p:grpSpPr>
      <p:sp>
        <p:nvSpPr>
          <p:cNvPr id="10" name="Subtitle 2"/>
          <p:cNvSpPr>
            <a:spLocks noGrp="1"/>
          </p:cNvSpPr>
          <p:nvPr>
            <p:ph type="subTitle" idx="1" hasCustomPrompt="1"/>
          </p:nvPr>
        </p:nvSpPr>
        <p:spPr>
          <a:xfrm>
            <a:off x="793473" y="4728101"/>
            <a:ext cx="5695057" cy="1220692"/>
          </a:xfrm>
        </p:spPr>
        <p:txBody>
          <a:bodyPr>
            <a:spAutoFit/>
          </a:bodyPr>
          <a:lstStyle>
            <a:lvl1pPr marL="0" indent="0" algn="l">
              <a:lnSpc>
                <a:spcPct val="90000"/>
              </a:lnSpc>
              <a:spcBef>
                <a:spcPts val="0"/>
              </a:spcBef>
              <a:buNone/>
              <a:defRPr lang="en-US" sz="3654" kern="1200" spc="-72" baseline="0" dirty="0">
                <a:gradFill>
                  <a:gsLst>
                    <a:gs pos="100000">
                      <a:schemeClr val="bg1"/>
                    </a:gs>
                    <a:gs pos="0">
                      <a:schemeClr val="bg1"/>
                    </a:gs>
                  </a:gsLst>
                  <a:lin ang="5400000" scaled="0"/>
                </a:gradFill>
                <a:latin typeface="Segoe UI Light" panose="020B0502040204020203" pitchFamily="34" charset="0"/>
                <a:ea typeface="+mn-ea"/>
                <a:cs typeface="Segoe UI Light" panose="020B0502040204020203" pitchFamily="34" charset="0"/>
              </a:defRPr>
            </a:lvl1pPr>
            <a:lvl2pPr marL="466323" indent="0" algn="ctr">
              <a:buNone/>
              <a:defRPr>
                <a:solidFill>
                  <a:schemeClr val="tx1">
                    <a:tint val="75000"/>
                  </a:schemeClr>
                </a:solidFill>
              </a:defRPr>
            </a:lvl2pPr>
            <a:lvl3pPr marL="932646" indent="0" algn="ctr">
              <a:buNone/>
              <a:defRPr>
                <a:solidFill>
                  <a:schemeClr val="tx1">
                    <a:tint val="75000"/>
                  </a:schemeClr>
                </a:solidFill>
              </a:defRPr>
            </a:lvl3pPr>
            <a:lvl4pPr marL="1398969" indent="0" algn="ctr">
              <a:buNone/>
              <a:defRPr>
                <a:solidFill>
                  <a:schemeClr val="tx1">
                    <a:tint val="75000"/>
                  </a:schemeClr>
                </a:solidFill>
              </a:defRPr>
            </a:lvl4pPr>
            <a:lvl5pPr marL="1865293" indent="0" algn="ctr">
              <a:buNone/>
              <a:defRPr>
                <a:solidFill>
                  <a:schemeClr val="tx1">
                    <a:tint val="75000"/>
                  </a:schemeClr>
                </a:solidFill>
              </a:defRPr>
            </a:lvl5pPr>
            <a:lvl6pPr marL="2331616" indent="0" algn="ctr">
              <a:buNone/>
              <a:defRPr>
                <a:solidFill>
                  <a:schemeClr val="tx1">
                    <a:tint val="75000"/>
                  </a:schemeClr>
                </a:solidFill>
              </a:defRPr>
            </a:lvl6pPr>
            <a:lvl7pPr marL="2797939" indent="0" algn="ctr">
              <a:buNone/>
              <a:defRPr>
                <a:solidFill>
                  <a:schemeClr val="tx1">
                    <a:tint val="75000"/>
                  </a:schemeClr>
                </a:solidFill>
              </a:defRPr>
            </a:lvl7pPr>
            <a:lvl8pPr marL="3264261" indent="0" algn="ctr">
              <a:buNone/>
              <a:defRPr>
                <a:solidFill>
                  <a:schemeClr val="tx1">
                    <a:tint val="75000"/>
                  </a:schemeClr>
                </a:solidFill>
              </a:defRPr>
            </a:lvl8pPr>
            <a:lvl9pPr marL="3730585" indent="0" algn="ctr">
              <a:buNone/>
              <a:defRPr>
                <a:solidFill>
                  <a:schemeClr val="tx1">
                    <a:tint val="75000"/>
                  </a:schemeClr>
                </a:solidFill>
              </a:defRPr>
            </a:lvl9pPr>
          </a:lstStyle>
          <a:p>
            <a:pPr marL="0" marR="0" lvl="0" indent="0" algn="l" defTabSz="932646"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p>
        </p:txBody>
      </p:sp>
      <p:sp>
        <p:nvSpPr>
          <p:cNvPr id="12" name="Text Placeholder 4"/>
          <p:cNvSpPr>
            <a:spLocks noGrp="1"/>
          </p:cNvSpPr>
          <p:nvPr>
            <p:ph type="body" sz="quarter" idx="11" hasCustomPrompt="1"/>
          </p:nvPr>
        </p:nvSpPr>
        <p:spPr>
          <a:xfrm>
            <a:off x="793473" y="1306748"/>
            <a:ext cx="5695057" cy="3009670"/>
          </a:xfrm>
        </p:spPr>
        <p:txBody>
          <a:bodyPr wrap="square" anchor="b">
            <a:spAutoFit/>
          </a:bodyPr>
          <a:lstStyle>
            <a:lvl1pPr marL="0" indent="0">
              <a:buNone/>
              <a:defRPr sz="6799" spc="-154">
                <a:gradFill>
                  <a:gsLst>
                    <a:gs pos="100000">
                      <a:schemeClr val="bg1"/>
                    </a:gs>
                    <a:gs pos="0">
                      <a:schemeClr val="bg1"/>
                    </a:gs>
                  </a:gsLst>
                  <a:lin ang="5400000" scaled="0"/>
                </a:gradFill>
                <a:latin typeface="Segoe UI Light" panose="020B0502040204020203" pitchFamily="34" charset="0"/>
                <a:cs typeface="Segoe UI Light" panose="020B0502040204020203" pitchFamily="34" charset="0"/>
              </a:defRPr>
            </a:lvl1pPr>
          </a:lstStyle>
          <a:p>
            <a:pPr lvl="0"/>
            <a:r>
              <a:rPr lang="en-US"/>
              <a:t>Click to edit master text styles</a:t>
            </a:r>
          </a:p>
        </p:txBody>
      </p:sp>
      <p:pic>
        <p:nvPicPr>
          <p:cNvPr id="6" name="Picture 2">
            <a:extLst>
              <a:ext uri="{FF2B5EF4-FFF2-40B4-BE49-F238E27FC236}">
                <a16:creationId xmlns:a16="http://schemas.microsoft.com/office/drawing/2014/main" id="{FAB706D1-846F-475D-9CD4-6859FB1DB298}"/>
              </a:ext>
            </a:extLst>
          </p:cNvPr>
          <p:cNvPicPr>
            <a:picLocks noChangeAspect="1" noChangeArrowheads="1"/>
          </p:cNvPicPr>
          <p:nvPr userDrawn="1"/>
        </p:nvPicPr>
        <p:blipFill>
          <a:blip r:embed="rId2"/>
          <a:srcRect/>
          <a:stretch/>
        </p:blipFill>
        <p:spPr bwMode="auto">
          <a:xfrm>
            <a:off x="10717737" y="5557665"/>
            <a:ext cx="1313397" cy="1013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7630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97656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987513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4843003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1344"/>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4" name="Picture 2">
            <a:extLst>
              <a:ext uri="{FF2B5EF4-FFF2-40B4-BE49-F238E27FC236}">
                <a16:creationId xmlns:a16="http://schemas.microsoft.com/office/drawing/2014/main" id="{A547EE5A-ACB4-4CAA-8C2B-35ACEB2C10D3}"/>
              </a:ext>
            </a:extLst>
          </p:cNvPr>
          <p:cNvPicPr>
            <a:picLocks noChangeAspect="1" noChangeArrowheads="1"/>
          </p:cNvPicPr>
          <p:nvPr userDrawn="1"/>
        </p:nvPicPr>
        <p:blipFill>
          <a:blip r:embed="rId3"/>
          <a:srcRect/>
          <a:stretch/>
        </p:blipFill>
        <p:spPr bwMode="auto">
          <a:xfrm>
            <a:off x="10715315" y="5555796"/>
            <a:ext cx="1318242" cy="1016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Wallpaper">
    <p:bg>
      <p:bgPr>
        <a:solidFill>
          <a:srgbClr val="001344"/>
        </a:solidFill>
        <a:effectLst/>
      </p:bgPr>
    </p:bg>
    <p:spTree>
      <p:nvGrpSpPr>
        <p:cNvPr id="1" name=""/>
        <p:cNvGrpSpPr/>
        <p:nvPr/>
      </p:nvGrpSpPr>
      <p:grpSpPr>
        <a:xfrm>
          <a:off x="0" y="0"/>
          <a:ext cx="0" cy="0"/>
          <a:chOff x="0" y="0"/>
          <a:chExt cx="0" cy="0"/>
        </a:xfrm>
      </p:grpSpPr>
      <p:pic>
        <p:nvPicPr>
          <p:cNvPr id="4" name="Picture 3" descr="A picture containing light, night&#10;&#10;Description automatically generated">
            <a:extLst>
              <a:ext uri="{FF2B5EF4-FFF2-40B4-BE49-F238E27FC236}">
                <a16:creationId xmlns:a16="http://schemas.microsoft.com/office/drawing/2014/main" id="{350A32DE-FA8B-44C2-9362-2EA32D26F7C0}"/>
              </a:ext>
            </a:extLst>
          </p:cNvPr>
          <p:cNvPicPr>
            <a:picLocks noChangeAspect="1"/>
          </p:cNvPicPr>
          <p:nvPr userDrawn="1"/>
        </p:nvPicPr>
        <p:blipFill rotWithShape="1">
          <a:blip r:embed="rId2"/>
          <a:srcRect l="1447" t="2999" b="8315"/>
          <a:stretch/>
        </p:blipFill>
        <p:spPr>
          <a:xfrm>
            <a:off x="-1" y="0"/>
            <a:ext cx="12436474" cy="6994525"/>
          </a:xfrm>
          <a:prstGeom prst="rect">
            <a:avLst/>
          </a:prstGeom>
        </p:spPr>
      </p:pic>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spTree>
    <p:extLst>
      <p:ext uri="{BB962C8B-B14F-4D97-AF65-F5344CB8AC3E}">
        <p14:creationId xmlns:p14="http://schemas.microsoft.com/office/powerpoint/2010/main" val="2720524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1344"/>
        </a:solidFill>
        <a:effectLst/>
      </p:bgPr>
    </p:bg>
    <p:spTree>
      <p:nvGrpSpPr>
        <p:cNvPr id="1" name=""/>
        <p:cNvGrpSpPr/>
        <p:nvPr/>
      </p:nvGrpSpPr>
      <p:grpSpPr>
        <a:xfrm>
          <a:off x="0" y="0"/>
          <a:ext cx="0" cy="0"/>
          <a:chOff x="0" y="0"/>
          <a:chExt cx="0" cy="0"/>
        </a:xfrm>
      </p:grpSpPr>
      <p:sp>
        <p:nvSpPr>
          <p:cNvPr id="13" name="Rectangle 12"/>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mn-lt"/>
              <a:ea typeface="Segoe UI" pitchFamily="34" charset="0"/>
              <a:cs typeface="Segoe UI" pitchFamily="34" charset="0"/>
            </a:endParaRPr>
          </a:p>
        </p:txBody>
      </p:sp>
      <p:pic>
        <p:nvPicPr>
          <p:cNvPr id="15" name="Picture 14"/>
          <p:cNvPicPr>
            <a:picLocks noChangeAspect="1"/>
          </p:cNvPicPr>
          <p:nvPr userDrawn="1"/>
        </p:nvPicPr>
        <p:blipFill rotWithShape="1">
          <a:blip r:embed="rId2">
            <a:alphaModFix amt="10000"/>
          </a:blip>
          <a:srcRect t="43378" r="43213" b="10783"/>
          <a:stretch/>
        </p:blipFill>
        <p:spPr>
          <a:xfrm>
            <a:off x="3063793" y="487"/>
            <a:ext cx="9356808" cy="6994038"/>
          </a:xfrm>
          <a:prstGeom prst="rect">
            <a:avLst/>
          </a:prstGeom>
        </p:spPr>
      </p:pic>
      <p:sp>
        <p:nvSpPr>
          <p:cNvPr id="20"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6000">
                <a:solidFill>
                  <a:schemeClr val="tx1"/>
                </a:solidFill>
                <a:latin typeface="+mn-lt"/>
              </a:defRPr>
            </a:lvl1pPr>
          </a:lstStyle>
          <a:p>
            <a:r>
              <a:rPr lang="en-US"/>
              <a:t>Demo</a:t>
            </a:r>
          </a:p>
        </p:txBody>
      </p:sp>
      <p:sp>
        <p:nvSpPr>
          <p:cNvPr id="22" name="Text Placeholder 4"/>
          <p:cNvSpPr>
            <a:spLocks noGrp="1"/>
          </p:cNvSpPr>
          <p:nvPr>
            <p:ph type="body" sz="quarter" idx="14" hasCustomPrompt="1"/>
          </p:nvPr>
        </p:nvSpPr>
        <p:spPr>
          <a:xfrm>
            <a:off x="554990" y="3946842"/>
            <a:ext cx="9363061" cy="664797"/>
          </a:xfrm>
          <a:prstGeom prst="rect">
            <a:avLst/>
          </a:prstGeom>
          <a:noFill/>
        </p:spPr>
        <p:txBody>
          <a:bodyPr wrap="square" lIns="146304" tIns="109728" rIns="146304" bIns="109728">
            <a:spAutoFit/>
          </a:bodyPr>
          <a:lstStyle>
            <a:lvl1pPr marL="0" indent="0">
              <a:spcBef>
                <a:spcPts val="0"/>
              </a:spcBef>
              <a:buNone/>
              <a:defRPr lang="en-US" sz="3200" kern="1200" spc="0" baseline="0" dirty="0">
                <a:solidFill>
                  <a:schemeClr val="tx1"/>
                </a:solidFill>
                <a:latin typeface="+mn-lt"/>
                <a:ea typeface="+mn-ea"/>
                <a:cs typeface="+mn-cs"/>
              </a:defRPr>
            </a:lvl1pPr>
          </a:lstStyle>
          <a:p>
            <a:pPr lvl="0"/>
            <a:r>
              <a:rPr lang="en-US"/>
              <a:t>Name</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211430" y="152887"/>
            <a:ext cx="9356808" cy="6994038"/>
          </a:xfrm>
          <a:prstGeom prst="rect">
            <a:avLst/>
          </a:prstGeom>
        </p:spPr>
      </p:pic>
      <p:sp>
        <p:nvSpPr>
          <p:cNvPr id="4" name="Title 1"/>
          <p:cNvSpPr>
            <a:spLocks noGrp="1"/>
          </p:cNvSpPr>
          <p:nvPr>
            <p:ph type="title" hasCustomPrompt="1"/>
          </p:nvPr>
        </p:nvSpPr>
        <p:spPr>
          <a:xfrm>
            <a:off x="543368" y="1209973"/>
            <a:ext cx="11188701" cy="1181862"/>
          </a:xfrm>
          <a:noFill/>
        </p:spPr>
        <p:txBody>
          <a:bodyPr wrap="square"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Pr>
        <a:solidFill>
          <a:srgbClr val="00134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211430" y="152887"/>
            <a:ext cx="9356808" cy="6994038"/>
          </a:xfrm>
          <a:prstGeom prst="rect">
            <a:avLst/>
          </a:prstGeom>
        </p:spPr>
      </p:pic>
      <p:sp>
        <p:nvSpPr>
          <p:cNvPr id="6" name="Title 1"/>
          <p:cNvSpPr>
            <a:spLocks noGrp="1"/>
          </p:cNvSpPr>
          <p:nvPr>
            <p:ph type="title" hasCustomPrompt="1"/>
          </p:nvPr>
        </p:nvSpPr>
        <p:spPr>
          <a:xfrm>
            <a:off x="503236" y="2125662"/>
            <a:ext cx="1165860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936" y="2125662"/>
            <a:ext cx="11658601" cy="1181862"/>
          </a:xfrm>
          <a:noFill/>
        </p:spPr>
        <p:txBody>
          <a:bodyPr wrap="square"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0-50 Right Photo">
    <p:bg>
      <p:bgRef idx="1001">
        <a:schemeClr val="bg1"/>
      </p:bgRef>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03238" y="1241426"/>
            <a:ext cx="5333999" cy="2012859"/>
          </a:xfrm>
        </p:spPr>
        <p:txBody>
          <a:bodyPr wrap="square">
            <a:spAutoFit/>
          </a:bodyPr>
          <a:lstStyle>
            <a:lvl1pPr>
              <a:defRPr sz="6600" baseline="0">
                <a:solidFill>
                  <a:schemeClr val="tx1"/>
                </a:solidFill>
              </a:defRPr>
            </a:lvl1pPr>
          </a:lstStyle>
          <a:p>
            <a:r>
              <a:rPr lang="en-US"/>
              <a:t>50/50 photo layout</a:t>
            </a:r>
          </a:p>
        </p:txBody>
      </p:sp>
      <p:sp>
        <p:nvSpPr>
          <p:cNvPr id="6" name="Picture Placeholder 4"/>
          <p:cNvSpPr>
            <a:spLocks noGrp="1"/>
          </p:cNvSpPr>
          <p:nvPr>
            <p:ph type="pic" sz="quarter" idx="10"/>
          </p:nvPr>
        </p:nvSpPr>
        <p:spPr bwMode="ltGray">
          <a:xfrm>
            <a:off x="62325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4" name="Picture 3" descr="A picture containing light, night&#10;&#10;Description automatically generated">
            <a:extLst>
              <a:ext uri="{FF2B5EF4-FFF2-40B4-BE49-F238E27FC236}">
                <a16:creationId xmlns:a16="http://schemas.microsoft.com/office/drawing/2014/main" id="{451AE0CE-0A83-4434-B2D0-8A01F6591EEF}"/>
              </a:ext>
            </a:extLst>
          </p:cNvPr>
          <p:cNvPicPr>
            <a:picLocks noChangeAspect="1"/>
          </p:cNvPicPr>
          <p:nvPr userDrawn="1"/>
        </p:nvPicPr>
        <p:blipFill rotWithShape="1">
          <a:blip r:embed="rId2"/>
          <a:srcRect l="1447" t="2999" b="8315"/>
          <a:stretch/>
        </p:blipFill>
        <p:spPr>
          <a:xfrm>
            <a:off x="-1" y="0"/>
            <a:ext cx="12436474" cy="6994525"/>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3" name="Title 1"/>
          <p:cNvSpPr>
            <a:spLocks noGrp="1"/>
          </p:cNvSpPr>
          <p:nvPr>
            <p:ph type="title" hasCustomPrompt="1"/>
          </p:nvPr>
        </p:nvSpPr>
        <p:spPr>
          <a:xfrm>
            <a:off x="554038" y="2125678"/>
            <a:ext cx="10998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latin typeface="+mn-lt"/>
              </a:defRPr>
            </a:lvl1pPr>
          </a:lstStyle>
          <a:p>
            <a:r>
              <a:rPr lang="en-US"/>
              <a:t>Presentation title</a:t>
            </a:r>
          </a:p>
        </p:txBody>
      </p:sp>
      <p:sp>
        <p:nvSpPr>
          <p:cNvPr id="14" name="Text Placeholder 4"/>
          <p:cNvSpPr>
            <a:spLocks noGrp="1"/>
          </p:cNvSpPr>
          <p:nvPr>
            <p:ph type="body" sz="quarter" idx="12" hasCustomPrompt="1"/>
          </p:nvPr>
        </p:nvSpPr>
        <p:spPr>
          <a:xfrm>
            <a:off x="554038" y="3955786"/>
            <a:ext cx="1099819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grpSp>
        <p:nvGrpSpPr>
          <p:cNvPr id="5" name="Group 4">
            <a:extLst>
              <a:ext uri="{FF2B5EF4-FFF2-40B4-BE49-F238E27FC236}">
                <a16:creationId xmlns:a16="http://schemas.microsoft.com/office/drawing/2014/main" id="{777D4634-E12D-4F3C-8848-E41C183EBE33}"/>
              </a:ext>
            </a:extLst>
          </p:cNvPr>
          <p:cNvGrpSpPr/>
          <p:nvPr userDrawn="1"/>
        </p:nvGrpSpPr>
        <p:grpSpPr>
          <a:xfrm>
            <a:off x="1" y="6240463"/>
            <a:ext cx="12436474" cy="754062"/>
            <a:chOff x="1" y="6240463"/>
            <a:chExt cx="12436474" cy="754062"/>
          </a:xfrm>
        </p:grpSpPr>
        <p:sp>
          <p:nvSpPr>
            <p:cNvPr id="8" name="Rectangle 7"/>
            <p:cNvSpPr/>
            <p:nvPr userDrawn="1"/>
          </p:nvSpPr>
          <p:spPr bwMode="auto">
            <a:xfrm>
              <a:off x="1" y="6240463"/>
              <a:ext cx="12436474" cy="754062"/>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a:solidFill>
                    <a:schemeClr val="bg1"/>
                  </a:solidFill>
                  <a:latin typeface="+mn-lt"/>
                  <a:ea typeface="Segoe UI" pitchFamily="34" charset="0"/>
                  <a:cs typeface="Segoe UI" pitchFamily="34" charset="0"/>
                </a:rPr>
                <a:t>#GlobalAzure</a:t>
              </a:r>
            </a:p>
          </p:txBody>
        </p:sp>
        <p:pic>
          <p:nvPicPr>
            <p:cNvPr id="3074" name="Picture 2">
              <a:extLst>
                <a:ext uri="{FF2B5EF4-FFF2-40B4-BE49-F238E27FC236}">
                  <a16:creationId xmlns:a16="http://schemas.microsoft.com/office/drawing/2014/main" id="{661022FB-F1AC-4578-B53E-77613F1EC93F}"/>
                </a:ext>
              </a:extLst>
            </p:cNvPr>
            <p:cNvPicPr>
              <a:picLocks noChangeAspect="1" noChangeArrowheads="1"/>
            </p:cNvPicPr>
            <p:nvPr userDrawn="1"/>
          </p:nvPicPr>
          <p:blipFill>
            <a:blip r:embed="rId4"/>
            <a:srcRect/>
            <a:stretch/>
          </p:blipFill>
          <p:spPr bwMode="auto">
            <a:xfrm>
              <a:off x="556178" y="6324593"/>
              <a:ext cx="759372" cy="585802"/>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4">
            <a:extLst>
              <a:ext uri="{FF2B5EF4-FFF2-40B4-BE49-F238E27FC236}">
                <a16:creationId xmlns:a16="http://schemas.microsoft.com/office/drawing/2014/main" id="{226290A4-4EB5-2048-3227-4A599DCD11C4}"/>
              </a:ext>
            </a:extLst>
          </p:cNvPr>
          <p:cNvSpPr txBox="1"/>
          <p:nvPr userDrawn="1"/>
        </p:nvSpPr>
        <p:spPr>
          <a:xfrm>
            <a:off x="9418637" y="373062"/>
            <a:ext cx="1845890"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a:solidFill>
                  <a:srgbClr val="001344"/>
                </a:solidFill>
                <a:latin typeface="+mn-lt"/>
              </a:rPr>
              <a:t>#AzureTour2025</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84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 fill="hold"/>
                                        <p:tgtEl>
                                          <p:spTgt spid="5"/>
                                        </p:tgtEl>
                                        <p:attrNameLst>
                                          <p:attrName>ppt_x</p:attrName>
                                        </p:attrNameLst>
                                      </p:cBhvr>
                                      <p:tavLst>
                                        <p:tav tm="0">
                                          <p:val>
                                            <p:strVal val="#ppt_x"/>
                                          </p:val>
                                        </p:tav>
                                        <p:tav tm="100000">
                                          <p:val>
                                            <p:strVal val="#ppt_x"/>
                                          </p:val>
                                        </p:tav>
                                      </p:tavLst>
                                    </p:anim>
                                    <p:anim calcmode="lin" valueType="num">
                                      <p:cBhvr additive="base">
                                        <p:cTn id="8" dur="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34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1344"/>
        </a:solidFill>
        <a:effectLst/>
      </p:bgPr>
    </p:bg>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06C4BA6A-4F70-4166-A7E0-B045642A6F23}"/>
              </a:ext>
            </a:extLst>
          </p:cNvPr>
          <p:cNvPicPr>
            <a:picLocks noChangeAspect="1" noChangeArrowheads="1"/>
          </p:cNvPicPr>
          <p:nvPr userDrawn="1"/>
        </p:nvPicPr>
        <p:blipFill>
          <a:blip r:embed="rId2"/>
          <a:srcRect/>
          <a:stretch/>
        </p:blipFill>
        <p:spPr bwMode="auto">
          <a:xfrm>
            <a:off x="10715315" y="5555796"/>
            <a:ext cx="1318242" cy="1016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5131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9" name="Picture 8" descr="A picture containing light, night&#10;&#10;Description automatically generated">
            <a:extLst>
              <a:ext uri="{FF2B5EF4-FFF2-40B4-BE49-F238E27FC236}">
                <a16:creationId xmlns:a16="http://schemas.microsoft.com/office/drawing/2014/main" id="{1493354E-841D-4EEB-B957-978CA312102C}"/>
              </a:ext>
            </a:extLst>
          </p:cNvPr>
          <p:cNvPicPr>
            <a:picLocks noChangeAspect="1"/>
          </p:cNvPicPr>
          <p:nvPr userDrawn="1"/>
        </p:nvPicPr>
        <p:blipFill rotWithShape="1">
          <a:blip r:embed="rId2"/>
          <a:srcRect l="1447" t="2999" b="8315"/>
          <a:stretch/>
        </p:blipFill>
        <p:spPr>
          <a:xfrm>
            <a:off x="-1" y="0"/>
            <a:ext cx="12436474" cy="6994525"/>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20" name="Title 1"/>
          <p:cNvSpPr>
            <a:spLocks noGrp="1"/>
          </p:cNvSpPr>
          <p:nvPr>
            <p:ph type="title" hasCustomPrompt="1"/>
          </p:nvPr>
        </p:nvSpPr>
        <p:spPr>
          <a:xfrm>
            <a:off x="554038" y="2125678"/>
            <a:ext cx="110743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latin typeface="+mn-lt"/>
              </a:defRPr>
            </a:lvl1pPr>
          </a:lstStyle>
          <a:p>
            <a:r>
              <a:rPr lang="en-US"/>
              <a:t>Presentation title</a:t>
            </a:r>
          </a:p>
        </p:txBody>
      </p:sp>
      <p:sp>
        <p:nvSpPr>
          <p:cNvPr id="21" name="Text Placeholder 4"/>
          <p:cNvSpPr>
            <a:spLocks noGrp="1"/>
          </p:cNvSpPr>
          <p:nvPr>
            <p:ph type="body" sz="quarter" idx="12" hasCustomPrompt="1"/>
          </p:nvPr>
        </p:nvSpPr>
        <p:spPr>
          <a:xfrm>
            <a:off x="554037" y="3955786"/>
            <a:ext cx="11074399"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grpSp>
        <p:nvGrpSpPr>
          <p:cNvPr id="2" name="Group 1">
            <a:extLst>
              <a:ext uri="{FF2B5EF4-FFF2-40B4-BE49-F238E27FC236}">
                <a16:creationId xmlns:a16="http://schemas.microsoft.com/office/drawing/2014/main" id="{7398FAFD-BC2F-4CB8-BEB1-0D3206027F43}"/>
              </a:ext>
            </a:extLst>
          </p:cNvPr>
          <p:cNvGrpSpPr/>
          <p:nvPr userDrawn="1"/>
        </p:nvGrpSpPr>
        <p:grpSpPr>
          <a:xfrm>
            <a:off x="1" y="487"/>
            <a:ext cx="12436474" cy="664537"/>
            <a:chOff x="1" y="487"/>
            <a:chExt cx="12436474" cy="664537"/>
          </a:xfrm>
        </p:grpSpPr>
        <p:sp>
          <p:nvSpPr>
            <p:cNvPr id="10" name="Rectangle 9"/>
            <p:cNvSpPr/>
            <p:nvPr userDrawn="1"/>
          </p:nvSpPr>
          <p:spPr bwMode="auto">
            <a:xfrm>
              <a:off x="1" y="487"/>
              <a:ext cx="12436474" cy="664537"/>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r" defTabSz="914102" rtl="0" eaLnBrk="1" fontAlgn="base" latinLnBrk="0" hangingPunct="1">
                <a:lnSpc>
                  <a:spcPct val="100000"/>
                </a:lnSpc>
                <a:spcBef>
                  <a:spcPct val="0"/>
                </a:spcBef>
                <a:spcAft>
                  <a:spcPct val="0"/>
                </a:spcAft>
                <a:buClrTx/>
                <a:buSzTx/>
                <a:buFontTx/>
                <a:buNone/>
                <a:tabLst/>
                <a:defRPr/>
              </a:pPr>
              <a:r>
                <a:rPr lang="en-US" sz="2000" kern="1200">
                  <a:solidFill>
                    <a:schemeClr val="bg1"/>
                  </a:solidFill>
                  <a:latin typeface="+mn-lt"/>
                  <a:ea typeface="Segoe UI" pitchFamily="34" charset="0"/>
                  <a:cs typeface="Segoe UI" pitchFamily="34" charset="0"/>
                </a:rPr>
                <a:t>#</a:t>
              </a:r>
              <a:r>
                <a:rPr lang="en-US" sz="2000" kern="1200" err="1">
                  <a:solidFill>
                    <a:schemeClr val="bg1"/>
                  </a:solidFill>
                  <a:latin typeface="+mn-lt"/>
                  <a:ea typeface="Segoe UI" pitchFamily="34" charset="0"/>
                  <a:cs typeface="Segoe UI" pitchFamily="34" charset="0"/>
                </a:rPr>
                <a:t>GlobalAzure</a:t>
              </a:r>
              <a:endParaRPr lang="en-US" sz="2000" kern="1200">
                <a:solidFill>
                  <a:schemeClr val="bg1"/>
                </a:solidFill>
                <a:latin typeface="+mn-lt"/>
                <a:ea typeface="Segoe UI" pitchFamily="34" charset="0"/>
                <a:cs typeface="Segoe UI" pitchFamily="34" charset="0"/>
              </a:endParaRPr>
            </a:p>
          </p:txBody>
        </p:sp>
        <p:pic>
          <p:nvPicPr>
            <p:cNvPr id="7" name="Picture 2">
              <a:extLst>
                <a:ext uri="{FF2B5EF4-FFF2-40B4-BE49-F238E27FC236}">
                  <a16:creationId xmlns:a16="http://schemas.microsoft.com/office/drawing/2014/main" id="{2B7C705D-D751-4036-809B-5677A0C9481D}"/>
                </a:ext>
              </a:extLst>
            </p:cNvPr>
            <p:cNvPicPr>
              <a:picLocks noChangeAspect="1" noChangeArrowheads="1"/>
            </p:cNvPicPr>
            <p:nvPr userDrawn="1"/>
          </p:nvPicPr>
          <p:blipFill>
            <a:blip r:embed="rId4"/>
            <a:srcRect/>
            <a:stretch/>
          </p:blipFill>
          <p:spPr bwMode="auto">
            <a:xfrm>
              <a:off x="556177" y="39853"/>
              <a:ext cx="759373" cy="585802"/>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4">
            <a:extLst>
              <a:ext uri="{FF2B5EF4-FFF2-40B4-BE49-F238E27FC236}">
                <a16:creationId xmlns:a16="http://schemas.microsoft.com/office/drawing/2014/main" id="{74804866-470A-FA15-B9EE-D2C6FAC29BA3}"/>
              </a:ext>
            </a:extLst>
          </p:cNvPr>
          <p:cNvSpPr txBox="1"/>
          <p:nvPr userDrawn="1"/>
        </p:nvSpPr>
        <p:spPr>
          <a:xfrm>
            <a:off x="9540749" y="6011862"/>
            <a:ext cx="1845890"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a:solidFill>
                  <a:srgbClr val="001344"/>
                </a:solidFill>
                <a:latin typeface="+mn-lt"/>
              </a:rPr>
              <a:t>#AzureTour2025</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88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734798" cy="917575"/>
          </a:xfrm>
        </p:spPr>
        <p:txBody>
          <a:bodyPr/>
          <a:lstStyle/>
          <a:p>
            <a:r>
              <a:rPr lang="en-US"/>
              <a:t>Click to edit Master title style</a:t>
            </a:r>
          </a:p>
        </p:txBody>
      </p:sp>
      <p:sp>
        <p:nvSpPr>
          <p:cNvPr id="6" name="Text Placeholder 5"/>
          <p:cNvSpPr>
            <a:spLocks noGrp="1"/>
          </p:cNvSpPr>
          <p:nvPr>
            <p:ph type="body" sz="quarter" idx="10"/>
          </p:nvPr>
        </p:nvSpPr>
        <p:spPr>
          <a:xfrm>
            <a:off x="274638" y="2072265"/>
            <a:ext cx="11734798" cy="2025170"/>
          </a:xfrm>
        </p:spPr>
        <p:txBody>
          <a:bodyPr/>
          <a:lstStyle>
            <a:lvl1pPr marL="0" indent="0">
              <a:buNone/>
              <a:defRPr>
                <a:solidFill>
                  <a:srgbClr val="001344"/>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734798" cy="917575"/>
          </a:xfrm>
        </p:spPr>
        <p:txBody>
          <a:bodyPr/>
          <a:lstStyle/>
          <a:p>
            <a:r>
              <a:rPr lang="en-US"/>
              <a:t>Click to edit Master title style</a:t>
            </a:r>
          </a:p>
        </p:txBody>
      </p:sp>
      <p:sp>
        <p:nvSpPr>
          <p:cNvPr id="6" name="Text Placeholder 5"/>
          <p:cNvSpPr>
            <a:spLocks noGrp="1"/>
          </p:cNvSpPr>
          <p:nvPr>
            <p:ph type="body" sz="quarter" idx="10"/>
          </p:nvPr>
        </p:nvSpPr>
        <p:spPr>
          <a:xfrm>
            <a:off x="274638" y="2081692"/>
            <a:ext cx="11734798"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080754"/>
            <a:ext cx="11810998" cy="2092881"/>
          </a:xfrm>
        </p:spPr>
        <p:txBody>
          <a:bodyPr wrap="square">
            <a:spAutoFit/>
          </a:bodyPr>
          <a:lstStyle>
            <a:lvl1pPr>
              <a:defRPr sz="4000">
                <a:solidFill>
                  <a:srgbClr val="00134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74639" y="295274"/>
            <a:ext cx="11810998" cy="917575"/>
          </a:xfrm>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theme" Target="../theme/theme2.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618967" y="0"/>
            <a:ext cx="952401" cy="5766966"/>
            <a:chOff x="12618967" y="0"/>
            <a:chExt cx="952401" cy="5766966"/>
          </a:xfrm>
        </p:grpSpPr>
        <p:grpSp>
          <p:nvGrpSpPr>
            <p:cNvPr id="18" name="Group 17"/>
            <p:cNvGrpSpPr/>
            <p:nvPr userDrawn="1"/>
          </p:nvGrpSpPr>
          <p:grpSpPr>
            <a:xfrm>
              <a:off x="12618967" y="0"/>
              <a:ext cx="952401" cy="5766966"/>
              <a:chOff x="12618967" y="0"/>
              <a:chExt cx="952401" cy="576696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0 G:120 B:215</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a:gradFill>
                        <a:gsLst>
                          <a:gs pos="7965">
                            <a:srgbClr val="000000"/>
                          </a:gs>
                          <a:gs pos="28319">
                            <a:srgbClr val="000000"/>
                          </a:gs>
                        </a:gsLst>
                        <a:lin ang="5400000" scaled="0"/>
                      </a:gradFill>
                      <a:ea typeface="Segoe UI" pitchFamily="34" charset="0"/>
                      <a:cs typeface="Segoe UI" pitchFamily="34" charset="0"/>
                    </a:rPr>
                    <a:t>R:</a:t>
                  </a:r>
                  <a:r>
                    <a:rPr lang="en-US" sz="500" baseline="0">
                      <a:gradFill>
                        <a:gsLst>
                          <a:gs pos="7965">
                            <a:srgbClr val="000000"/>
                          </a:gs>
                          <a:gs pos="28319">
                            <a:srgbClr val="000000"/>
                          </a:gs>
                        </a:gsLst>
                        <a:lin ang="5400000" scaled="0"/>
                      </a:gradFill>
                      <a:ea typeface="Segoe UI" pitchFamily="34" charset="0"/>
                      <a:cs typeface="Segoe UI" pitchFamily="34" charset="0"/>
                    </a:rPr>
                    <a:t>0 G:188 B:242</a:t>
                  </a:r>
                  <a:endParaRPr lang="en-US" sz="50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a:gradFill>
                        <a:gsLst>
                          <a:gs pos="92035">
                            <a:srgbClr val="505050"/>
                          </a:gs>
                          <a:gs pos="27000">
                            <a:srgbClr val="505050"/>
                          </a:gs>
                        </a:gsLst>
                        <a:lin ang="5400000" scaled="0"/>
                      </a:gradFill>
                      <a:ea typeface="Segoe UI" pitchFamily="34" charset="0"/>
                      <a:cs typeface="Segoe UI" pitchFamily="34" charset="0"/>
                    </a:rPr>
                    <a:t>R:</a:t>
                  </a:r>
                  <a:r>
                    <a:rPr lang="en-US" sz="500" baseline="0">
                      <a:gradFill>
                        <a:gsLst>
                          <a:gs pos="92035">
                            <a:srgbClr val="505050"/>
                          </a:gs>
                          <a:gs pos="27000">
                            <a:srgbClr val="505050"/>
                          </a:gs>
                        </a:gsLst>
                        <a:lin ang="5400000" scaled="0"/>
                      </a:gradFill>
                      <a:ea typeface="Segoe UI" pitchFamily="34" charset="0"/>
                      <a:cs typeface="Segoe UI" pitchFamily="34" charset="0"/>
                    </a:rPr>
                    <a:t>210 G:210 B:210</a:t>
                  </a:r>
                  <a:endParaRPr lang="en-US" sz="50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R:92</a:t>
                  </a:r>
                  <a:r>
                    <a:rPr lang="en-US" sz="500" baseline="0">
                      <a:gradFill>
                        <a:gsLst>
                          <a:gs pos="0">
                            <a:srgbClr val="FFFFFF"/>
                          </a:gs>
                          <a:gs pos="100000">
                            <a:srgbClr val="FFFFFF"/>
                          </a:gs>
                        </a:gsLst>
                        <a:lin ang="5400000" scaled="0"/>
                      </a:gradFill>
                      <a:ea typeface="Segoe UI" pitchFamily="34" charset="0"/>
                      <a:cs typeface="Segoe UI" pitchFamily="34" charset="0"/>
                    </a:rPr>
                    <a:t> G:45 B:145</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80 G:80 B:80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115 G:115 B:115</a:t>
                  </a:r>
                  <a:endParaRPr lang="en-US" sz="50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R:0</a:t>
                  </a:r>
                  <a:r>
                    <a:rPr lang="en-US" sz="500" baseline="0">
                      <a:gradFill>
                        <a:gsLst>
                          <a:gs pos="2092">
                            <a:srgbClr val="F8F8F8"/>
                          </a:gs>
                          <a:gs pos="10042">
                            <a:srgbClr val="F8F8F8"/>
                          </a:gs>
                        </a:gsLst>
                        <a:lin ang="5400000" scaled="0"/>
                      </a:gradFill>
                      <a:ea typeface="Segoe UI" pitchFamily="34" charset="0"/>
                      <a:cs typeface="Segoe UI" pitchFamily="34" charset="0"/>
                    </a:rPr>
                    <a:t> G:130 B:114</a:t>
                  </a:r>
                  <a:endParaRPr lang="en-US" sz="50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Secondary colors (use only when</a:t>
                </a:r>
                <a:r>
                  <a:rPr lang="en-US" sz="1000" baseline="0">
                    <a:gradFill>
                      <a:gsLst>
                        <a:gs pos="2917">
                          <a:schemeClr val="tx1"/>
                        </a:gs>
                        <a:gs pos="30000">
                          <a:schemeClr val="tx1"/>
                        </a:gs>
                      </a:gsLst>
                      <a:lin ang="5400000" scaled="0"/>
                    </a:gradFill>
                  </a:rPr>
                  <a:t> necessary)</a:t>
                </a:r>
                <a:endParaRPr lang="en-US" sz="100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a:gradFill>
                    <a:gsLst>
                      <a:gs pos="7965">
                        <a:srgbClr val="000000"/>
                      </a:gs>
                      <a:gs pos="28319">
                        <a:srgbClr val="000000"/>
                      </a:gs>
                    </a:gsLst>
                    <a:lin ang="5400000" scaled="0"/>
                  </a:gradFill>
                  <a:ea typeface="Segoe UI" pitchFamily="34" charset="0"/>
                  <a:cs typeface="Segoe UI" pitchFamily="34" charset="0"/>
                </a:rPr>
                <a:t>R:</a:t>
              </a:r>
              <a:r>
                <a:rPr lang="en-US" sz="500" baseline="0">
                  <a:gradFill>
                    <a:gsLst>
                      <a:gs pos="7965">
                        <a:srgbClr val="000000"/>
                      </a:gs>
                      <a:gs pos="28319">
                        <a:srgbClr val="000000"/>
                      </a:gs>
                    </a:gsLst>
                    <a:lin ang="5400000" scaled="0"/>
                  </a:gradFill>
                  <a:ea typeface="Segoe UI" pitchFamily="34" charset="0"/>
                  <a:cs typeface="Segoe UI" pitchFamily="34" charset="0"/>
                </a:rPr>
                <a:t>0 G:188 B:242</a:t>
              </a:r>
              <a:endParaRPr lang="en-US" sz="50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82" r:id="rId2"/>
    <p:sldLayoutId id="2147484384" r:id="rId3"/>
    <p:sldLayoutId id="2147484383" r:id="rId4"/>
    <p:sldLayoutId id="2147484300" r:id="rId5"/>
    <p:sldLayoutId id="2147484318" r:id="rId6"/>
    <p:sldLayoutId id="2147484295" r:id="rId7"/>
    <p:sldLayoutId id="2147484240" r:id="rId8"/>
    <p:sldLayoutId id="2147484296" r:id="rId9"/>
    <p:sldLayoutId id="2147484241" r:id="rId10"/>
    <p:sldLayoutId id="2147484297" r:id="rId11"/>
    <p:sldLayoutId id="2147484244" r:id="rId12"/>
    <p:sldLayoutId id="2147484298" r:id="rId13"/>
    <p:sldLayoutId id="2147484245" r:id="rId14"/>
    <p:sldLayoutId id="2147484247" r:id="rId15"/>
    <p:sldLayoutId id="2147484337" r:id="rId16"/>
    <p:sldLayoutId id="2147484378" r:id="rId17"/>
    <p:sldLayoutId id="2147484249" r:id="rId18"/>
    <p:sldLayoutId id="2147484343" r:id="rId19"/>
    <p:sldLayoutId id="2147484344" r:id="rId20"/>
    <p:sldLayoutId id="2147484301" r:id="rId21"/>
    <p:sldLayoutId id="2147484252" r:id="rId22"/>
    <p:sldLayoutId id="2147484251" r:id="rId23"/>
    <p:sldLayoutId id="2147484254" r:id="rId24"/>
    <p:sldLayoutId id="2147484257" r:id="rId25"/>
    <p:sldLayoutId id="2147484377" r:id="rId26"/>
    <p:sldLayoutId id="2147484392" r:id="rId27"/>
    <p:sldLayoutId id="2147484380" r:id="rId28"/>
    <p:sldLayoutId id="2147484258" r:id="rId29"/>
    <p:sldLayoutId id="2147484260" r:id="rId30"/>
    <p:sldLayoutId id="2147484299" r:id="rId31"/>
    <p:sldLayoutId id="2147484345" r:id="rId32"/>
    <p:sldLayoutId id="2147484263" r:id="rId33"/>
    <p:sldLayoutId id="2147484376" r:id="rId34"/>
    <p:sldLayoutId id="2147484381" r:id="rId35"/>
    <p:sldLayoutId id="2147484385" r:id="rId36"/>
    <p:sldLayoutId id="2147484393" r:id="rId3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lvl="2"/>
            <a:r>
              <a:rPr lang="en-US"/>
              <a:t>Third level</a:t>
            </a:r>
          </a:p>
          <a:p>
            <a:pPr lvl="3"/>
            <a:r>
              <a:rPr lang="en-US"/>
              <a:t>Fourth level</a:t>
            </a:r>
          </a:p>
          <a:p>
            <a:pPr lvl="4"/>
            <a:r>
              <a:rPr lang="en-US"/>
              <a:t>Fifth level</a:t>
            </a:r>
          </a:p>
        </p:txBody>
      </p:sp>
      <p:grpSp>
        <p:nvGrpSpPr>
          <p:cNvPr id="64" name="Group 63"/>
          <p:cNvGrpSpPr/>
          <p:nvPr userDrawn="1"/>
        </p:nvGrpSpPr>
        <p:grpSpPr>
          <a:xfrm>
            <a:off x="12618967" y="0"/>
            <a:ext cx="952401" cy="5766966"/>
            <a:chOff x="12618967" y="0"/>
            <a:chExt cx="952401" cy="5766966"/>
          </a:xfrm>
        </p:grpSpPr>
        <p:grpSp>
          <p:nvGrpSpPr>
            <p:cNvPr id="65" name="Group 64"/>
            <p:cNvGrpSpPr/>
            <p:nvPr userDrawn="1"/>
          </p:nvGrpSpPr>
          <p:grpSpPr>
            <a:xfrm>
              <a:off x="12618967" y="0"/>
              <a:ext cx="952401" cy="5766966"/>
              <a:chOff x="12618967" y="0"/>
              <a:chExt cx="952401" cy="5766966"/>
            </a:xfrm>
          </p:grpSpPr>
          <p:grpSp>
            <p:nvGrpSpPr>
              <p:cNvPr id="67" name="Group 66"/>
              <p:cNvGrpSpPr/>
              <p:nvPr userDrawn="1"/>
            </p:nvGrpSpPr>
            <p:grpSpPr>
              <a:xfrm rot="5400000">
                <a:off x="11582059" y="1045293"/>
                <a:ext cx="2703052" cy="629236"/>
                <a:chOff x="1586734" y="4543426"/>
                <a:chExt cx="2703052" cy="629236"/>
              </a:xfrm>
            </p:grpSpPr>
            <p:sp>
              <p:nvSpPr>
                <p:cNvPr id="74" name="Rectangle 73"/>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0 G:120 B:215</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75" name="Rectangle 74"/>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a:gradFill>
                        <a:gsLst>
                          <a:gs pos="7965">
                            <a:srgbClr val="000000"/>
                          </a:gs>
                          <a:gs pos="28319">
                            <a:srgbClr val="000000"/>
                          </a:gs>
                        </a:gsLst>
                        <a:lin ang="5400000" scaled="0"/>
                      </a:gradFill>
                      <a:ea typeface="Segoe UI" pitchFamily="34" charset="0"/>
                      <a:cs typeface="Segoe UI" pitchFamily="34" charset="0"/>
                    </a:rPr>
                    <a:t>R:</a:t>
                  </a:r>
                  <a:r>
                    <a:rPr lang="en-US" sz="500" baseline="0">
                      <a:gradFill>
                        <a:gsLst>
                          <a:gs pos="7965">
                            <a:srgbClr val="000000"/>
                          </a:gs>
                          <a:gs pos="28319">
                            <a:srgbClr val="000000"/>
                          </a:gs>
                        </a:gsLst>
                        <a:lin ang="5400000" scaled="0"/>
                      </a:gradFill>
                      <a:ea typeface="Segoe UI" pitchFamily="34" charset="0"/>
                      <a:cs typeface="Segoe UI" pitchFamily="34" charset="0"/>
                    </a:rPr>
                    <a:t>0 G:188 B:242</a:t>
                  </a:r>
                  <a:endParaRPr lang="en-US" sz="500">
                    <a:gradFill>
                      <a:gsLst>
                        <a:gs pos="7965">
                          <a:srgbClr val="000000"/>
                        </a:gs>
                        <a:gs pos="28319">
                          <a:srgbClr val="000000"/>
                        </a:gs>
                      </a:gsLst>
                      <a:lin ang="5400000" scaled="0"/>
                    </a:gradFill>
                    <a:ea typeface="Segoe UI" pitchFamily="34" charset="0"/>
                    <a:cs typeface="Segoe UI" pitchFamily="34" charset="0"/>
                  </a:endParaRPr>
                </a:p>
              </p:txBody>
            </p:sp>
            <p:sp>
              <p:nvSpPr>
                <p:cNvPr id="76" name="Rectangle 75"/>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a:gradFill>
                        <a:gsLst>
                          <a:gs pos="92035">
                            <a:srgbClr val="505050"/>
                          </a:gs>
                          <a:gs pos="27000">
                            <a:srgbClr val="505050"/>
                          </a:gs>
                        </a:gsLst>
                        <a:lin ang="5400000" scaled="0"/>
                      </a:gradFill>
                      <a:ea typeface="Segoe UI" pitchFamily="34" charset="0"/>
                      <a:cs typeface="Segoe UI" pitchFamily="34" charset="0"/>
                    </a:rPr>
                    <a:t>R:</a:t>
                  </a:r>
                  <a:r>
                    <a:rPr lang="en-US" sz="500" baseline="0">
                      <a:gradFill>
                        <a:gsLst>
                          <a:gs pos="92035">
                            <a:srgbClr val="505050"/>
                          </a:gs>
                          <a:gs pos="27000">
                            <a:srgbClr val="505050"/>
                          </a:gs>
                        </a:gsLst>
                        <a:lin ang="5400000" scaled="0"/>
                      </a:gradFill>
                      <a:ea typeface="Segoe UI" pitchFamily="34" charset="0"/>
                      <a:cs typeface="Segoe UI" pitchFamily="34" charset="0"/>
                    </a:rPr>
                    <a:t>210 G:210 B:210</a:t>
                  </a:r>
                  <a:endParaRPr lang="en-US" sz="500">
                    <a:gradFill>
                      <a:gsLst>
                        <a:gs pos="92035">
                          <a:srgbClr val="505050"/>
                        </a:gs>
                        <a:gs pos="27000">
                          <a:srgbClr val="505050"/>
                        </a:gs>
                      </a:gsLst>
                      <a:lin ang="5400000" scaled="0"/>
                    </a:gradFill>
                    <a:ea typeface="Segoe UI" pitchFamily="34" charset="0"/>
                    <a:cs typeface="Segoe UI" pitchFamily="34" charset="0"/>
                  </a:endParaRPr>
                </a:p>
              </p:txBody>
            </p:sp>
            <p:sp>
              <p:nvSpPr>
                <p:cNvPr id="77" name="Rectangle 76"/>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R:92</a:t>
                  </a:r>
                  <a:r>
                    <a:rPr lang="en-US" sz="500" baseline="0">
                      <a:gradFill>
                        <a:gsLst>
                          <a:gs pos="0">
                            <a:srgbClr val="FFFFFF"/>
                          </a:gs>
                          <a:gs pos="100000">
                            <a:srgbClr val="FFFFFF"/>
                          </a:gs>
                        </a:gsLst>
                        <a:lin ang="5400000" scaled="0"/>
                      </a:gradFill>
                      <a:ea typeface="Segoe UI" pitchFamily="34" charset="0"/>
                      <a:cs typeface="Segoe UI" pitchFamily="34" charset="0"/>
                    </a:rPr>
                    <a:t> G:45 B:145</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80 G:80 B:80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79" name="Rectangle 78"/>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115 G:115 B:115</a:t>
                  </a:r>
                  <a:endParaRPr lang="en-US" sz="50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68" name="Group 67"/>
              <p:cNvGrpSpPr/>
              <p:nvPr userDrawn="1"/>
            </p:nvGrpSpPr>
            <p:grpSpPr>
              <a:xfrm rot="5400000">
                <a:off x="10970856" y="3489620"/>
                <a:ext cx="3925458" cy="629233"/>
                <a:chOff x="3254158" y="4203959"/>
                <a:chExt cx="3925458" cy="629233"/>
              </a:xfrm>
            </p:grpSpPr>
            <p:sp>
              <p:nvSpPr>
                <p:cNvPr id="71" name="Rectangle 70"/>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a:solidFill>
                        <a:srgbClr val="000000"/>
                      </a:solidFill>
                      <a:latin typeface="+mn-lt"/>
                      <a:ea typeface="Segoe UI" pitchFamily="34" charset="0"/>
                      <a:cs typeface="Segoe UI" pitchFamily="34" charset="0"/>
                    </a:rPr>
                    <a:t>R:255 G:185 B:0</a:t>
                  </a:r>
                </a:p>
              </p:txBody>
            </p:sp>
            <p:sp>
              <p:nvSpPr>
                <p:cNvPr id="72" name="Rectangle 71"/>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73" name="Rectangle 72"/>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R:0</a:t>
                  </a:r>
                  <a:r>
                    <a:rPr lang="en-US" sz="500" baseline="0">
                      <a:gradFill>
                        <a:gsLst>
                          <a:gs pos="2092">
                            <a:srgbClr val="F8F8F8"/>
                          </a:gs>
                          <a:gs pos="10042">
                            <a:srgbClr val="F8F8F8"/>
                          </a:gs>
                        </a:gsLst>
                        <a:lin ang="5400000" scaled="0"/>
                      </a:gradFill>
                      <a:ea typeface="Segoe UI" pitchFamily="34" charset="0"/>
                      <a:cs typeface="Segoe UI" pitchFamily="34" charset="0"/>
                    </a:rPr>
                    <a:t> G:130 B:114</a:t>
                  </a:r>
                  <a:endParaRPr lang="en-US" sz="500">
                    <a:gradFill>
                      <a:gsLst>
                        <a:gs pos="2092">
                          <a:srgbClr val="F8F8F8"/>
                        </a:gs>
                        <a:gs pos="10042">
                          <a:srgbClr val="F8F8F8"/>
                        </a:gs>
                      </a:gsLst>
                      <a:lin ang="5400000" scaled="0"/>
                    </a:gradFill>
                    <a:ea typeface="Segoe UI" pitchFamily="34" charset="0"/>
                    <a:cs typeface="Segoe UI" pitchFamily="34" charset="0"/>
                  </a:endParaRPr>
                </a:p>
              </p:txBody>
            </p:sp>
          </p:grpSp>
          <p:sp>
            <p:nvSpPr>
              <p:cNvPr id="69" name="TextBox 68"/>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a:solidFill>
                      <a:schemeClr val="bg1"/>
                    </a:solidFill>
                  </a:rPr>
                  <a:t>Main colors</a:t>
                </a:r>
              </a:p>
            </p:txBody>
          </p:sp>
          <p:sp>
            <p:nvSpPr>
              <p:cNvPr id="70" name="TextBox 69"/>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a:solidFill>
                      <a:schemeClr val="bg1"/>
                    </a:solidFill>
                  </a:rPr>
                  <a:t>Secondary colors (use only when</a:t>
                </a:r>
                <a:r>
                  <a:rPr lang="en-US" sz="1000" baseline="0">
                    <a:solidFill>
                      <a:schemeClr val="bg1"/>
                    </a:solidFill>
                  </a:rPr>
                  <a:t> necessary)</a:t>
                </a:r>
                <a:endParaRPr lang="en-US" sz="1000">
                  <a:solidFill>
                    <a:schemeClr val="bg1"/>
                  </a:solidFill>
                </a:endParaRPr>
              </a:p>
            </p:txBody>
          </p:sp>
        </p:grpSp>
        <p:sp>
          <p:nvSpPr>
            <p:cNvPr id="66" name="Rectangle 65"/>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a:gradFill>
                    <a:gsLst>
                      <a:gs pos="7965">
                        <a:srgbClr val="000000"/>
                      </a:gs>
                      <a:gs pos="28319">
                        <a:srgbClr val="000000"/>
                      </a:gs>
                    </a:gsLst>
                    <a:lin ang="5400000" scaled="0"/>
                  </a:gradFill>
                  <a:ea typeface="Segoe UI" pitchFamily="34" charset="0"/>
                  <a:cs typeface="Segoe UI" pitchFamily="34" charset="0"/>
                </a:rPr>
                <a:t>R:</a:t>
              </a:r>
              <a:r>
                <a:rPr lang="en-US" sz="500" baseline="0">
                  <a:gradFill>
                    <a:gsLst>
                      <a:gs pos="7965">
                        <a:srgbClr val="000000"/>
                      </a:gs>
                      <a:gs pos="28319">
                        <a:srgbClr val="000000"/>
                      </a:gs>
                    </a:gsLst>
                    <a:lin ang="5400000" scaled="0"/>
                  </a:gradFill>
                  <a:ea typeface="Segoe UI" pitchFamily="34" charset="0"/>
                  <a:cs typeface="Segoe UI" pitchFamily="34" charset="0"/>
                </a:rPr>
                <a:t>0 G:188 B:242</a:t>
              </a:r>
              <a:endParaRPr lang="en-US" sz="50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11" r:id="rId2"/>
    <p:sldLayoutId id="2147484312" r:id="rId3"/>
    <p:sldLayoutId id="2147484313" r:id="rId4"/>
    <p:sldLayoutId id="2147484314" r:id="rId5"/>
    <p:sldLayoutId id="2147484315" r:id="rId6"/>
    <p:sldLayoutId id="2147484316" r:id="rId7"/>
    <p:sldLayoutId id="2147484327" r:id="rId8"/>
    <p:sldLayoutId id="2147484328" r:id="rId9"/>
    <p:sldLayoutId id="2147484329" r:id="rId10"/>
    <p:sldLayoutId id="2147484330" r:id="rId11"/>
    <p:sldLayoutId id="2147484331" r:id="rId12"/>
    <p:sldLayoutId id="2147484317" r:id="rId13"/>
    <p:sldLayoutId id="2147484332" r:id="rId14"/>
    <p:sldLayoutId id="2147484333" r:id="rId15"/>
    <p:sldLayoutId id="2147484334" r:id="rId16"/>
    <p:sldLayoutId id="2147484346" r:id="rId17"/>
    <p:sldLayoutId id="2147484336"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7.xml"/><Relationship Id="rId5" Type="http://schemas.openxmlformats.org/officeDocument/2006/relationships/image" Target="../media/image29.jpeg"/><Relationship Id="rId4" Type="http://schemas.openxmlformats.org/officeDocument/2006/relationships/image" Target="../media/image21.svg"/></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7.xml"/><Relationship Id="rId6" Type="http://schemas.openxmlformats.org/officeDocument/2006/relationships/hyperlink" Target="https://keda.sh/docs/2.18/scalers/" TargetMode="External"/><Relationship Id="rId5" Type="http://schemas.openxmlformats.org/officeDocument/2006/relationships/image" Target="../media/image32.png"/><Relationship Id="rId4" Type="http://schemas.openxmlformats.org/officeDocument/2006/relationships/image" Target="../media/image21.sv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37.xml"/><Relationship Id="rId1" Type="http://schemas.openxmlformats.org/officeDocument/2006/relationships/themeOverride" Target="../theme/themeOverride1.xml"/><Relationship Id="rId5" Type="http://schemas.openxmlformats.org/officeDocument/2006/relationships/image" Target="../media/image33.png"/><Relationship Id="rId4" Type="http://schemas.openxmlformats.org/officeDocument/2006/relationships/image" Target="../media/image27.svg"/></Relationships>
</file>

<file path=ppt/slides/_rels/slide1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37.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0.png"/><Relationship Id="rId1" Type="http://schemas.openxmlformats.org/officeDocument/2006/relationships/slideLayout" Target="../slideLayouts/slideLayout37.xml"/><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37.xml"/><Relationship Id="rId5" Type="http://schemas.openxmlformats.org/officeDocument/2006/relationships/image" Target="../media/image39.png"/><Relationship Id="rId4" Type="http://schemas.openxmlformats.org/officeDocument/2006/relationships/image" Target="../media/image38.sv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37.xml"/><Relationship Id="rId5" Type="http://schemas.openxmlformats.org/officeDocument/2006/relationships/image" Target="../media/image42.jpeg"/><Relationship Id="rId4" Type="http://schemas.openxmlformats.org/officeDocument/2006/relationships/image" Target="../media/image41.sv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37.xml"/><Relationship Id="rId6" Type="http://schemas.openxmlformats.org/officeDocument/2006/relationships/image" Target="../media/image25.png"/><Relationship Id="rId5" Type="http://schemas.openxmlformats.org/officeDocument/2006/relationships/image" Target="../media/image43.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5.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7.xml"/><Relationship Id="rId5" Type="http://schemas.openxmlformats.org/officeDocument/2006/relationships/image" Target="../media/image45.png"/><Relationship Id="rId4" Type="http://schemas.openxmlformats.org/officeDocument/2006/relationships/image" Target="../media/image21.sv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37.xml"/><Relationship Id="rId5" Type="http://schemas.openxmlformats.org/officeDocument/2006/relationships/image" Target="../media/image46.png"/><Relationship Id="rId4" Type="http://schemas.openxmlformats.org/officeDocument/2006/relationships/image" Target="../media/image41.svg"/></Relationships>
</file>

<file path=ppt/slides/_rels/slide2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37.xml"/><Relationship Id="rId4" Type="http://schemas.openxmlformats.org/officeDocument/2006/relationships/image" Target="../media/image47.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5.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5.xml"/><Relationship Id="rId5" Type="http://schemas.openxmlformats.org/officeDocument/2006/relationships/image" Target="../media/image51.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18.xml"/><Relationship Id="rId7" Type="http://schemas.openxmlformats.org/officeDocument/2006/relationships/image" Target="../media/image14.jpeg"/><Relationship Id="rId12" Type="http://schemas.openxmlformats.org/officeDocument/2006/relationships/image" Target="../media/image19.png"/><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hyperlink" Target="mailto:adiaz@encamina.com" TargetMode="External"/><Relationship Id="rId11" Type="http://schemas.openxmlformats.org/officeDocument/2006/relationships/image" Target="../media/image18.png"/><Relationship Id="rId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notesSlide" Target="../notesSlides/notesSlide1.xml"/><Relationship Id="rId9"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37.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sv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37.xml"/><Relationship Id="rId5" Type="http://schemas.openxmlformats.org/officeDocument/2006/relationships/image" Target="../media/image24.jpeg"/><Relationship Id="rId4" Type="http://schemas.openxmlformats.org/officeDocument/2006/relationships/image" Target="../media/image21.sv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3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1.sv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7.xml"/><Relationship Id="rId5" Type="http://schemas.openxmlformats.org/officeDocument/2006/relationships/image" Target="../media/image28.png"/><Relationship Id="rId4" Type="http://schemas.openxmlformats.org/officeDocument/2006/relationships/image" Target="../media/image2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402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11736140" y="6281275"/>
            <a:ext cx="259901" cy="259901"/>
          </a:xfrm>
          <a:custGeom>
            <a:avLst/>
            <a:gdLst/>
            <a:ahLst/>
            <a:cxnLst/>
            <a:rect l="l" t="t" r="r" b="b"/>
            <a:pathLst>
              <a:path w="382242" h="382242">
                <a:moveTo>
                  <a:pt x="0" y="0"/>
                </a:moveTo>
                <a:lnTo>
                  <a:pt x="382242" y="0"/>
                </a:lnTo>
                <a:lnTo>
                  <a:pt x="382242" y="382242"/>
                </a:lnTo>
                <a:lnTo>
                  <a:pt x="0" y="3822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grpSp>
        <p:nvGrpSpPr>
          <p:cNvPr id="8" name="Group 8"/>
          <p:cNvGrpSpPr/>
          <p:nvPr/>
        </p:nvGrpSpPr>
        <p:grpSpPr>
          <a:xfrm>
            <a:off x="6321860" y="1115562"/>
            <a:ext cx="5660384" cy="2525747"/>
            <a:chOff x="0" y="104775"/>
            <a:chExt cx="11099800" cy="4952895"/>
          </a:xfrm>
        </p:grpSpPr>
        <p:sp>
          <p:nvSpPr>
            <p:cNvPr id="9" name="TextBox 9"/>
            <p:cNvSpPr txBox="1"/>
            <p:nvPr/>
          </p:nvSpPr>
          <p:spPr>
            <a:xfrm>
              <a:off x="0" y="104775"/>
              <a:ext cx="11099800" cy="1282518"/>
            </a:xfrm>
            <a:prstGeom prst="rect">
              <a:avLst/>
            </a:prstGeom>
          </p:spPr>
          <p:txBody>
            <a:bodyPr lIns="0" tIns="0" rIns="0" bIns="0" rtlCol="0" anchor="t">
              <a:spAutoFit/>
            </a:bodyPr>
            <a:lstStyle/>
            <a:p>
              <a:pPr>
                <a:lnSpc>
                  <a:spcPts val="5140"/>
                </a:lnSpc>
              </a:pPr>
              <a:r>
                <a:rPr lang="en-US" sz="4895" spc="-122">
                  <a:solidFill>
                    <a:srgbClr val="000000"/>
                  </a:solidFill>
                  <a:latin typeface="Barlow"/>
                  <a:ea typeface="Barlow"/>
                  <a:cs typeface="Barlow"/>
                  <a:sym typeface="Barlow"/>
                </a:rPr>
                <a:t>Core Concepts of ACA</a:t>
              </a:r>
            </a:p>
          </p:txBody>
        </p:sp>
        <p:sp>
          <p:nvSpPr>
            <p:cNvPr id="10" name="TextBox 10"/>
            <p:cNvSpPr txBox="1"/>
            <p:nvPr/>
          </p:nvSpPr>
          <p:spPr>
            <a:xfrm>
              <a:off x="0" y="2254237"/>
              <a:ext cx="11099800" cy="675336"/>
            </a:xfrm>
            <a:prstGeom prst="rect">
              <a:avLst/>
            </a:prstGeom>
          </p:spPr>
          <p:txBody>
            <a:bodyPr lIns="0" tIns="0" rIns="0" bIns="0" rtlCol="0" anchor="t">
              <a:spAutoFit/>
            </a:bodyPr>
            <a:lstStyle/>
            <a:p>
              <a:pPr>
                <a:lnSpc>
                  <a:spcPts val="3046"/>
                </a:lnSpc>
              </a:pPr>
              <a:r>
                <a:rPr lang="en-US" sz="2176" b="1" spc="-54">
                  <a:solidFill>
                    <a:srgbClr val="000000"/>
                  </a:solidFill>
                  <a:latin typeface="Barlow Bold"/>
                  <a:ea typeface="Barlow Bold"/>
                  <a:cs typeface="Barlow Bold"/>
                  <a:sym typeface="Barlow Bold"/>
                </a:rPr>
                <a:t>Understanding environments and apps</a:t>
              </a:r>
            </a:p>
          </p:txBody>
        </p:sp>
        <p:sp>
          <p:nvSpPr>
            <p:cNvPr id="11" name="TextBox 11"/>
            <p:cNvSpPr txBox="1"/>
            <p:nvPr/>
          </p:nvSpPr>
          <p:spPr>
            <a:xfrm>
              <a:off x="0" y="3457538"/>
              <a:ext cx="11099800" cy="1600132"/>
            </a:xfrm>
            <a:prstGeom prst="rect">
              <a:avLst/>
            </a:prstGeom>
          </p:spPr>
          <p:txBody>
            <a:bodyPr lIns="0" tIns="0" rIns="0" bIns="0" rtlCol="0" anchor="t">
              <a:spAutoFit/>
            </a:bodyPr>
            <a:lstStyle/>
            <a:p>
              <a:pPr>
                <a:lnSpc>
                  <a:spcPts val="2189"/>
                </a:lnSpc>
                <a:spcBef>
                  <a:spcPct val="0"/>
                </a:spcBef>
              </a:pPr>
              <a:r>
                <a:rPr lang="en-US" sz="1564" spc="-39">
                  <a:solidFill>
                    <a:srgbClr val="000000"/>
                  </a:solidFill>
                  <a:latin typeface="Barlow"/>
                  <a:ea typeface="Barlow"/>
                  <a:cs typeface="Barlow"/>
                  <a:sym typeface="Barlow"/>
                </a:rPr>
                <a:t>An </a:t>
              </a:r>
              <a:r>
                <a:rPr lang="en-US" sz="1564" b="1" spc="-39">
                  <a:solidFill>
                    <a:srgbClr val="000000"/>
                  </a:solidFill>
                  <a:latin typeface="Barlow Bold"/>
                  <a:ea typeface="Barlow Bold"/>
                  <a:cs typeface="Barlow Bold"/>
                  <a:sym typeface="Barlow Bold"/>
                </a:rPr>
                <a:t>environment</a:t>
              </a:r>
              <a:r>
                <a:rPr lang="en-US" sz="1564" spc="-39">
                  <a:solidFill>
                    <a:srgbClr val="000000"/>
                  </a:solidFill>
                  <a:latin typeface="Barlow"/>
                  <a:ea typeface="Barlow"/>
                  <a:cs typeface="Barlow"/>
                  <a:sym typeface="Barlow"/>
                </a:rPr>
                <a:t> acts as a secure boundary for your container apps, which can be deployed as </a:t>
              </a:r>
              <a:r>
                <a:rPr lang="en-US" sz="1564" b="1" spc="-39">
                  <a:solidFill>
                    <a:srgbClr val="000000"/>
                  </a:solidFill>
                  <a:latin typeface="Barlow Bold"/>
                  <a:ea typeface="Barlow Bold"/>
                  <a:cs typeface="Barlow Bold"/>
                  <a:sym typeface="Barlow Bold"/>
                </a:rPr>
                <a:t>revisions</a:t>
              </a:r>
              <a:r>
                <a:rPr lang="en-US" sz="1564" spc="-39">
                  <a:solidFill>
                    <a:srgbClr val="000000"/>
                  </a:solidFill>
                  <a:latin typeface="Barlow"/>
                  <a:ea typeface="Barlow"/>
                  <a:cs typeface="Barlow"/>
                  <a:sym typeface="Barlow"/>
                </a:rPr>
                <a:t> to enable safer updates and seamless rollbacks as needed.</a:t>
              </a:r>
            </a:p>
          </p:txBody>
        </p:sp>
      </p:grpSp>
      <p:pic>
        <p:nvPicPr>
          <p:cNvPr id="4098" name="Picture 2" descr="BACCM (Business Analysis Core Concept Model) | Guidance To Business  Analysis 6 Essential Key Concepts">
            <a:extLst>
              <a:ext uri="{FF2B5EF4-FFF2-40B4-BE49-F238E27FC236}">
                <a16:creationId xmlns:a16="http://schemas.microsoft.com/office/drawing/2014/main" id="{9CC26664-D1D0-3824-2502-2B8FE11FCED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567" r="9692"/>
          <a:stretch>
            <a:fillRect/>
          </a:stretch>
        </p:blipFill>
        <p:spPr bwMode="auto">
          <a:xfrm>
            <a:off x="0" y="-1"/>
            <a:ext cx="5717408" cy="69945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1">
            <a:extLst>
              <a:ext uri="{FF2B5EF4-FFF2-40B4-BE49-F238E27FC236}">
                <a16:creationId xmlns:a16="http://schemas.microsoft.com/office/drawing/2014/main" id="{293F15CE-7418-FE3B-5965-E1CB20BA9986}"/>
              </a:ext>
            </a:extLst>
          </p:cNvPr>
          <p:cNvSpPr txBox="1"/>
          <p:nvPr/>
        </p:nvSpPr>
        <p:spPr>
          <a:xfrm>
            <a:off x="6321860" y="3910547"/>
            <a:ext cx="5660384" cy="1231106"/>
          </a:xfrm>
          <a:prstGeom prst="rect">
            <a:avLst/>
          </a:prstGeom>
        </p:spPr>
        <p:txBody>
          <a:bodyPr lIns="0" tIns="0" rIns="0" bIns="0" rtlCol="0" anchor="t">
            <a:spAutoFit/>
          </a:bodyPr>
          <a:lstStyle/>
          <a:p>
            <a:pPr marL="285750" indent="-285750">
              <a:buFont typeface="Arial" panose="020B0604020202020204" pitchFamily="34" charset="0"/>
              <a:buChar char="•"/>
            </a:pPr>
            <a:r>
              <a:rPr lang="es-ES" sz="1600" b="1" err="1"/>
              <a:t>Environment</a:t>
            </a:r>
            <a:endParaRPr lang="es-ES" sz="1400"/>
          </a:p>
          <a:p>
            <a:pPr marL="285750" indent="-285750">
              <a:buFont typeface="Arial" panose="020B0604020202020204" pitchFamily="34" charset="0"/>
              <a:buChar char="•"/>
            </a:pPr>
            <a:r>
              <a:rPr lang="es-ES" sz="1600" b="1" err="1"/>
              <a:t>Revisions</a:t>
            </a:r>
            <a:endParaRPr lang="es-ES" sz="1400"/>
          </a:p>
          <a:p>
            <a:pPr marL="285750" indent="-285750">
              <a:buFont typeface="Arial" panose="020B0604020202020204" pitchFamily="34" charset="0"/>
              <a:buChar char="•"/>
            </a:pPr>
            <a:r>
              <a:rPr lang="es-ES" sz="1600" b="1" err="1"/>
              <a:t>Ingress</a:t>
            </a:r>
            <a:endParaRPr lang="es-ES" sz="1400"/>
          </a:p>
          <a:p>
            <a:pPr marL="285750" indent="-285750">
              <a:buFont typeface="Arial" panose="020B0604020202020204" pitchFamily="34" charset="0"/>
              <a:buChar char="•"/>
            </a:pPr>
            <a:r>
              <a:rPr lang="es-ES" sz="1600" b="1" err="1"/>
              <a:t>Scaling</a:t>
            </a:r>
            <a:r>
              <a:rPr lang="es-ES" sz="1600" b="1"/>
              <a:t> rules</a:t>
            </a:r>
            <a:r>
              <a:rPr lang="es-ES" sz="1600"/>
              <a:t>. </a:t>
            </a:r>
            <a:endParaRPr lang="es-ES" sz="1400"/>
          </a:p>
          <a:p>
            <a:pPr marL="285750" indent="-285750">
              <a:buFont typeface="Arial" panose="020B0604020202020204" pitchFamily="34" charset="0"/>
              <a:buChar char="•"/>
            </a:pPr>
            <a:r>
              <a:rPr lang="es-ES" sz="1600" b="1" err="1"/>
              <a:t>Secrets</a:t>
            </a:r>
            <a:r>
              <a:rPr lang="es-ES" sz="1600" b="1"/>
              <a:t> y Configuración</a:t>
            </a:r>
            <a:endParaRPr lang="es-ES" sz="1400">
              <a:effectLs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C92AB-2F7B-C77D-34D2-3C59FE0E828A}"/>
            </a:ext>
          </a:extLst>
        </p:cNvPr>
        <p:cNvGrpSpPr/>
        <p:nvPr/>
      </p:nvGrpSpPr>
      <p:grpSpPr>
        <a:xfrm>
          <a:off x="0" y="0"/>
          <a:ext cx="0" cy="0"/>
          <a:chOff x="0" y="0"/>
          <a:chExt cx="0" cy="0"/>
        </a:xfrm>
      </p:grpSpPr>
      <p:pic>
        <p:nvPicPr>
          <p:cNvPr id="2" name="Picture 1" descr="Azure Container Apps environments.">
            <a:extLst>
              <a:ext uri="{FF2B5EF4-FFF2-40B4-BE49-F238E27FC236}">
                <a16:creationId xmlns:a16="http://schemas.microsoft.com/office/drawing/2014/main" id="{50121339-3FB8-947B-2E36-55CD4D18711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59325" y="69850"/>
            <a:ext cx="10117824" cy="6854825"/>
          </a:xfrm>
          <a:prstGeom prst="rect">
            <a:avLst/>
          </a:prstGeom>
          <a:solidFill>
            <a:srgbClr val="FFFFFF"/>
          </a:solidFill>
        </p:spPr>
      </p:pic>
    </p:spTree>
    <p:extLst>
      <p:ext uri="{BB962C8B-B14F-4D97-AF65-F5344CB8AC3E}">
        <p14:creationId xmlns:p14="http://schemas.microsoft.com/office/powerpoint/2010/main" val="309421516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894F7-F646-6F34-03ED-45D3BAD1B0D2}"/>
            </a:ext>
          </a:extLst>
        </p:cNvPr>
        <p:cNvGrpSpPr/>
        <p:nvPr/>
      </p:nvGrpSpPr>
      <p:grpSpPr>
        <a:xfrm>
          <a:off x="0" y="0"/>
          <a:ext cx="0" cy="0"/>
          <a:chOff x="0" y="0"/>
          <a:chExt cx="0" cy="0"/>
        </a:xfrm>
      </p:grpSpPr>
      <p:pic>
        <p:nvPicPr>
          <p:cNvPr id="3" name="Picture 2" descr="Azure Container Apps: Containers">
            <a:extLst>
              <a:ext uri="{FF2B5EF4-FFF2-40B4-BE49-F238E27FC236}">
                <a16:creationId xmlns:a16="http://schemas.microsoft.com/office/drawing/2014/main" id="{1FE8DD2F-34CF-E8DB-75AE-36F804B88D4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44784" y="69850"/>
            <a:ext cx="10346907" cy="6854825"/>
          </a:xfrm>
          <a:prstGeom prst="rect">
            <a:avLst/>
          </a:prstGeom>
          <a:solidFill>
            <a:srgbClr val="FFFFFF"/>
          </a:solidFill>
        </p:spPr>
      </p:pic>
    </p:spTree>
    <p:extLst>
      <p:ext uri="{BB962C8B-B14F-4D97-AF65-F5344CB8AC3E}">
        <p14:creationId xmlns:p14="http://schemas.microsoft.com/office/powerpoint/2010/main" val="226572444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11736140" y="6281275"/>
            <a:ext cx="259901" cy="259901"/>
          </a:xfrm>
          <a:custGeom>
            <a:avLst/>
            <a:gdLst/>
            <a:ahLst/>
            <a:cxnLst/>
            <a:rect l="l" t="t" r="r" b="b"/>
            <a:pathLst>
              <a:path w="382242" h="382242">
                <a:moveTo>
                  <a:pt x="0" y="0"/>
                </a:moveTo>
                <a:lnTo>
                  <a:pt x="382242" y="0"/>
                </a:lnTo>
                <a:lnTo>
                  <a:pt x="382242" y="382242"/>
                </a:lnTo>
                <a:lnTo>
                  <a:pt x="0" y="3822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grpSp>
        <p:nvGrpSpPr>
          <p:cNvPr id="8" name="Group 8"/>
          <p:cNvGrpSpPr/>
          <p:nvPr/>
        </p:nvGrpSpPr>
        <p:grpSpPr>
          <a:xfrm>
            <a:off x="6321860" y="1115562"/>
            <a:ext cx="5660384" cy="3821029"/>
            <a:chOff x="0" y="104775"/>
            <a:chExt cx="11099800" cy="7492895"/>
          </a:xfrm>
        </p:grpSpPr>
        <p:sp>
          <p:nvSpPr>
            <p:cNvPr id="9" name="TextBox 9"/>
            <p:cNvSpPr txBox="1"/>
            <p:nvPr/>
          </p:nvSpPr>
          <p:spPr>
            <a:xfrm>
              <a:off x="0" y="104775"/>
              <a:ext cx="11099800" cy="3847558"/>
            </a:xfrm>
            <a:prstGeom prst="rect">
              <a:avLst/>
            </a:prstGeom>
          </p:spPr>
          <p:txBody>
            <a:bodyPr lIns="0" tIns="0" rIns="0" bIns="0" rtlCol="0" anchor="t">
              <a:spAutoFit/>
            </a:bodyPr>
            <a:lstStyle/>
            <a:p>
              <a:pPr>
                <a:lnSpc>
                  <a:spcPts val="5140"/>
                </a:lnSpc>
              </a:pPr>
              <a:r>
                <a:rPr lang="en-US" sz="4895" spc="-122">
                  <a:solidFill>
                    <a:srgbClr val="000000"/>
                  </a:solidFill>
                  <a:latin typeface="Barlow"/>
                  <a:ea typeface="Barlow"/>
                  <a:cs typeface="Barlow"/>
                  <a:sym typeface="Barlow"/>
                </a:rPr>
                <a:t>Understanding Autoscaling with KEDA</a:t>
              </a:r>
            </a:p>
          </p:txBody>
        </p:sp>
        <p:sp>
          <p:nvSpPr>
            <p:cNvPr id="10" name="TextBox 10"/>
            <p:cNvSpPr txBox="1"/>
            <p:nvPr/>
          </p:nvSpPr>
          <p:spPr>
            <a:xfrm>
              <a:off x="0" y="4794237"/>
              <a:ext cx="11099800" cy="675336"/>
            </a:xfrm>
            <a:prstGeom prst="rect">
              <a:avLst/>
            </a:prstGeom>
          </p:spPr>
          <p:txBody>
            <a:bodyPr lIns="0" tIns="0" rIns="0" bIns="0" rtlCol="0" anchor="t">
              <a:spAutoFit/>
            </a:bodyPr>
            <a:lstStyle/>
            <a:p>
              <a:pPr>
                <a:lnSpc>
                  <a:spcPts val="3046"/>
                </a:lnSpc>
              </a:pPr>
              <a:r>
                <a:rPr lang="en-US" sz="2176" b="1" spc="-54">
                  <a:solidFill>
                    <a:srgbClr val="000000"/>
                  </a:solidFill>
                  <a:latin typeface="Barlow Bold"/>
                  <a:ea typeface="Barlow Bold"/>
                  <a:cs typeface="Barlow Bold"/>
                  <a:sym typeface="Barlow Bold"/>
                </a:rPr>
                <a:t>Key Features of KEDA</a:t>
              </a:r>
            </a:p>
          </p:txBody>
        </p:sp>
        <p:sp>
          <p:nvSpPr>
            <p:cNvPr id="11" name="TextBox 11"/>
            <p:cNvSpPr txBox="1"/>
            <p:nvPr/>
          </p:nvSpPr>
          <p:spPr>
            <a:xfrm>
              <a:off x="0" y="5997538"/>
              <a:ext cx="11099800" cy="1600132"/>
            </a:xfrm>
            <a:prstGeom prst="rect">
              <a:avLst/>
            </a:prstGeom>
          </p:spPr>
          <p:txBody>
            <a:bodyPr lIns="0" tIns="0" rIns="0" bIns="0" rtlCol="0" anchor="t">
              <a:spAutoFit/>
            </a:bodyPr>
            <a:lstStyle/>
            <a:p>
              <a:pPr>
                <a:lnSpc>
                  <a:spcPts val="2189"/>
                </a:lnSpc>
                <a:spcBef>
                  <a:spcPct val="0"/>
                </a:spcBef>
              </a:pPr>
              <a:r>
                <a:rPr lang="en-US" sz="1564" spc="-39">
                  <a:solidFill>
                    <a:srgbClr val="000000"/>
                  </a:solidFill>
                  <a:latin typeface="Barlow"/>
                  <a:ea typeface="Barlow"/>
                  <a:cs typeface="Barlow"/>
                  <a:sym typeface="Barlow"/>
                </a:rPr>
                <a:t>KEDA enables </a:t>
              </a:r>
              <a:r>
                <a:rPr lang="en-US" sz="1564" b="1" spc="-39">
                  <a:solidFill>
                    <a:srgbClr val="000000"/>
                  </a:solidFill>
                  <a:latin typeface="Barlow Bold"/>
                  <a:ea typeface="Barlow Bold"/>
                  <a:cs typeface="Barlow Bold"/>
                  <a:sym typeface="Barlow Bold"/>
                </a:rPr>
                <a:t>dynamic scaling</a:t>
              </a:r>
              <a:r>
                <a:rPr lang="en-US" sz="1564" spc="-39">
                  <a:solidFill>
                    <a:srgbClr val="000000"/>
                  </a:solidFill>
                  <a:latin typeface="Barlow"/>
                  <a:ea typeface="Barlow"/>
                  <a:cs typeface="Barlow"/>
                  <a:sym typeface="Barlow"/>
                </a:rPr>
                <a:t> of container apps based on various metrics like HTTP concurrency, CPU usage, or event-based triggers, ensuring efficient resource utilization and cost savings.</a:t>
              </a:r>
            </a:p>
          </p:txBody>
        </p:sp>
      </p:grpSp>
      <p:pic>
        <p:nvPicPr>
          <p:cNvPr id="5122" name="Picture 2" descr="GitHub - kedacore/keda: KEDA is a Kubernetes-based Event Driven Autoscaling  component. It provides event driven scale for any container running in  Kubernetes">
            <a:extLst>
              <a:ext uri="{FF2B5EF4-FFF2-40B4-BE49-F238E27FC236}">
                <a16:creationId xmlns:a16="http://schemas.microsoft.com/office/drawing/2014/main" id="{B2201FE9-9EF4-034B-B9A6-0A54B2F91F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2269" y="917374"/>
            <a:ext cx="4943893" cy="494389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8D92EB6-BBE3-55B6-760D-E3632A11382A}"/>
              </a:ext>
            </a:extLst>
          </p:cNvPr>
          <p:cNvSpPr txBox="1"/>
          <p:nvPr/>
        </p:nvSpPr>
        <p:spPr>
          <a:xfrm>
            <a:off x="6218237" y="5196044"/>
            <a:ext cx="6785262" cy="369332"/>
          </a:xfrm>
          <a:prstGeom prst="rect">
            <a:avLst/>
          </a:prstGeom>
          <a:noFill/>
        </p:spPr>
        <p:txBody>
          <a:bodyPr wrap="square">
            <a:spAutoFit/>
          </a:bodyPr>
          <a:lstStyle/>
          <a:p>
            <a:r>
              <a:rPr lang="es-ES" err="1">
                <a:hlinkClick r:id="rId6">
                  <a:extLst>
                    <a:ext uri="{A12FA001-AC4F-418D-AE19-62706E023703}">
                      <ahyp:hlinkClr xmlns:ahyp="http://schemas.microsoft.com/office/drawing/2018/hyperlinkcolor" val="tx"/>
                    </a:ext>
                  </a:extLst>
                </a:hlinkClick>
              </a:rPr>
              <a:t>Scalers</a:t>
            </a:r>
            <a:r>
              <a:rPr lang="es-ES">
                <a:hlinkClick r:id="rId6">
                  <a:extLst>
                    <a:ext uri="{A12FA001-AC4F-418D-AE19-62706E023703}">
                      <ahyp:hlinkClr xmlns:ahyp="http://schemas.microsoft.com/office/drawing/2018/hyperlinkcolor" val="tx"/>
                    </a:ext>
                  </a:extLst>
                </a:hlinkClick>
              </a:rPr>
              <a:t> | KEDA</a:t>
            </a:r>
            <a:endParaRPr lang="es-E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1344"/>
        </a:solidFill>
        <a:effectLst/>
      </p:bgPr>
    </p:bg>
    <p:spTree>
      <p:nvGrpSpPr>
        <p:cNvPr id="1" name="">
          <a:extLst>
            <a:ext uri="{FF2B5EF4-FFF2-40B4-BE49-F238E27FC236}">
              <a16:creationId xmlns:a16="http://schemas.microsoft.com/office/drawing/2014/main" id="{CE4C8F42-F23C-94C2-0EAD-5C802E33034E}"/>
            </a:ext>
          </a:extLst>
        </p:cNvPr>
        <p:cNvGrpSpPr/>
        <p:nvPr/>
      </p:nvGrpSpPr>
      <p:grpSpPr>
        <a:xfrm>
          <a:off x="0" y="0"/>
          <a:ext cx="0" cy="0"/>
          <a:chOff x="0" y="0"/>
          <a:chExt cx="0" cy="0"/>
        </a:xfrm>
      </p:grpSpPr>
      <p:sp>
        <p:nvSpPr>
          <p:cNvPr id="7" name="Freeform 7">
            <a:extLst>
              <a:ext uri="{FF2B5EF4-FFF2-40B4-BE49-F238E27FC236}">
                <a16:creationId xmlns:a16="http://schemas.microsoft.com/office/drawing/2014/main" id="{E04F0E62-5F13-70EB-B7F7-C1FB4D142F33}"/>
              </a:ext>
            </a:extLst>
          </p:cNvPr>
          <p:cNvSpPr/>
          <p:nvPr/>
        </p:nvSpPr>
        <p:spPr>
          <a:xfrm>
            <a:off x="11736140" y="6281275"/>
            <a:ext cx="259901" cy="259901"/>
          </a:xfrm>
          <a:custGeom>
            <a:avLst/>
            <a:gdLst/>
            <a:ahLst/>
            <a:cxnLst/>
            <a:rect l="l" t="t" r="r" b="b"/>
            <a:pathLst>
              <a:path w="382242" h="382242">
                <a:moveTo>
                  <a:pt x="0" y="0"/>
                </a:moveTo>
                <a:lnTo>
                  <a:pt x="382242" y="0"/>
                </a:lnTo>
                <a:lnTo>
                  <a:pt x="382242" y="382242"/>
                </a:lnTo>
                <a:lnTo>
                  <a:pt x="0" y="3822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pic>
        <p:nvPicPr>
          <p:cNvPr id="6" name="Picture 5">
            <a:extLst>
              <a:ext uri="{FF2B5EF4-FFF2-40B4-BE49-F238E27FC236}">
                <a16:creationId xmlns:a16="http://schemas.microsoft.com/office/drawing/2014/main" id="{1674E041-1AC0-5351-77D0-6BE2D27B5E99}"/>
              </a:ext>
            </a:extLst>
          </p:cNvPr>
          <p:cNvPicPr>
            <a:picLocks noChangeAspect="1"/>
          </p:cNvPicPr>
          <p:nvPr/>
        </p:nvPicPr>
        <p:blipFill>
          <a:blip r:embed="rId5"/>
          <a:stretch>
            <a:fillRect/>
          </a:stretch>
        </p:blipFill>
        <p:spPr>
          <a:xfrm>
            <a:off x="2001982" y="142750"/>
            <a:ext cx="8541327" cy="6795600"/>
          </a:xfrm>
          <a:prstGeom prst="rect">
            <a:avLst/>
          </a:prstGeom>
        </p:spPr>
      </p:pic>
    </p:spTree>
    <p:extLst>
      <p:ext uri="{BB962C8B-B14F-4D97-AF65-F5344CB8AC3E}">
        <p14:creationId xmlns:p14="http://schemas.microsoft.com/office/powerpoint/2010/main" val="1550157944"/>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36676" y="453349"/>
            <a:ext cx="6845568" cy="3652696"/>
            <a:chOff x="0" y="0"/>
            <a:chExt cx="1087255" cy="580144"/>
          </a:xfrm>
        </p:grpSpPr>
        <p:sp>
          <p:nvSpPr>
            <p:cNvPr id="3" name="Freeform 3"/>
            <p:cNvSpPr/>
            <p:nvPr/>
          </p:nvSpPr>
          <p:spPr>
            <a:xfrm>
              <a:off x="0" y="0"/>
              <a:ext cx="1087255" cy="580144"/>
            </a:xfrm>
            <a:custGeom>
              <a:avLst/>
              <a:gdLst/>
              <a:ahLst/>
              <a:cxnLst/>
              <a:rect l="l" t="t" r="r" b="b"/>
              <a:pathLst>
                <a:path w="1087255" h="580144">
                  <a:moveTo>
                    <a:pt x="28452" y="0"/>
                  </a:moveTo>
                  <a:lnTo>
                    <a:pt x="1058803" y="0"/>
                  </a:lnTo>
                  <a:cubicBezTo>
                    <a:pt x="1066349" y="0"/>
                    <a:pt x="1073586" y="2998"/>
                    <a:pt x="1078922" y="8333"/>
                  </a:cubicBezTo>
                  <a:cubicBezTo>
                    <a:pt x="1084258" y="13669"/>
                    <a:pt x="1087255" y="20906"/>
                    <a:pt x="1087255" y="28452"/>
                  </a:cubicBezTo>
                  <a:lnTo>
                    <a:pt x="1087255" y="551692"/>
                  </a:lnTo>
                  <a:cubicBezTo>
                    <a:pt x="1087255" y="559238"/>
                    <a:pt x="1084258" y="566475"/>
                    <a:pt x="1078922" y="571810"/>
                  </a:cubicBezTo>
                  <a:cubicBezTo>
                    <a:pt x="1073586" y="577146"/>
                    <a:pt x="1066349" y="580144"/>
                    <a:pt x="1058803" y="580144"/>
                  </a:cubicBezTo>
                  <a:lnTo>
                    <a:pt x="28452" y="580144"/>
                  </a:lnTo>
                  <a:cubicBezTo>
                    <a:pt x="20906" y="580144"/>
                    <a:pt x="13669" y="577146"/>
                    <a:pt x="8333" y="571810"/>
                  </a:cubicBezTo>
                  <a:cubicBezTo>
                    <a:pt x="2998" y="566475"/>
                    <a:pt x="0" y="559238"/>
                    <a:pt x="0" y="551692"/>
                  </a:cubicBezTo>
                  <a:lnTo>
                    <a:pt x="0" y="28452"/>
                  </a:lnTo>
                  <a:cubicBezTo>
                    <a:pt x="0" y="20906"/>
                    <a:pt x="2998" y="13669"/>
                    <a:pt x="8333" y="8333"/>
                  </a:cubicBezTo>
                  <a:cubicBezTo>
                    <a:pt x="13669" y="2998"/>
                    <a:pt x="20906" y="0"/>
                    <a:pt x="28452" y="0"/>
                  </a:cubicBezTo>
                  <a:close/>
                </a:path>
              </a:pathLst>
            </a:custGeom>
            <a:solidFill>
              <a:srgbClr val="000000">
                <a:alpha val="0"/>
              </a:srgbClr>
            </a:solidFill>
            <a:ln w="12700">
              <a:solidFill>
                <a:srgbClr val="000000"/>
              </a:solidFill>
            </a:ln>
          </p:spPr>
          <p:txBody>
            <a:bodyPr/>
            <a:lstStyle/>
            <a:p>
              <a:endParaRPr lang="es-ES"/>
            </a:p>
          </p:txBody>
        </p:sp>
      </p:grpSp>
      <p:sp>
        <p:nvSpPr>
          <p:cNvPr id="4" name="TextBox 4"/>
          <p:cNvSpPr txBox="1"/>
          <p:nvPr/>
        </p:nvSpPr>
        <p:spPr>
          <a:xfrm>
            <a:off x="454230" y="524589"/>
            <a:ext cx="3704508" cy="2616101"/>
          </a:xfrm>
          <a:prstGeom prst="rect">
            <a:avLst/>
          </a:prstGeom>
        </p:spPr>
        <p:txBody>
          <a:bodyPr lIns="0" tIns="0" rIns="0" bIns="0" rtlCol="0" anchor="t">
            <a:spAutoFit/>
          </a:bodyPr>
          <a:lstStyle/>
          <a:p>
            <a:pPr>
              <a:lnSpc>
                <a:spcPts val="5140"/>
              </a:lnSpc>
              <a:spcBef>
                <a:spcPct val="0"/>
              </a:spcBef>
            </a:pPr>
            <a:r>
              <a:rPr lang="en-US" sz="4895" spc="-122">
                <a:solidFill>
                  <a:srgbClr val="000000"/>
                </a:solidFill>
                <a:latin typeface="Barlow"/>
                <a:ea typeface="Barlow"/>
                <a:cs typeface="Barlow"/>
                <a:sym typeface="Barlow"/>
              </a:rPr>
              <a:t>Developer and Operations Experience in ACA</a:t>
            </a:r>
          </a:p>
        </p:txBody>
      </p:sp>
      <p:grpSp>
        <p:nvGrpSpPr>
          <p:cNvPr id="5" name="Group 5"/>
          <p:cNvGrpSpPr/>
          <p:nvPr/>
        </p:nvGrpSpPr>
        <p:grpSpPr>
          <a:xfrm>
            <a:off x="5343921" y="4680827"/>
            <a:ext cx="5660384" cy="870233"/>
            <a:chOff x="0" y="-66675"/>
            <a:chExt cx="11099800" cy="1706495"/>
          </a:xfrm>
        </p:grpSpPr>
        <p:sp>
          <p:nvSpPr>
            <p:cNvPr id="6" name="TextBox 6"/>
            <p:cNvSpPr txBox="1"/>
            <p:nvPr/>
          </p:nvSpPr>
          <p:spPr>
            <a:xfrm>
              <a:off x="0" y="-66675"/>
              <a:ext cx="11099800" cy="675336"/>
            </a:xfrm>
            <a:prstGeom prst="rect">
              <a:avLst/>
            </a:prstGeom>
          </p:spPr>
          <p:txBody>
            <a:bodyPr lIns="0" tIns="0" rIns="0" bIns="0" rtlCol="0" anchor="t">
              <a:spAutoFit/>
            </a:bodyPr>
            <a:lstStyle/>
            <a:p>
              <a:pPr>
                <a:lnSpc>
                  <a:spcPts val="3045"/>
                </a:lnSpc>
                <a:spcBef>
                  <a:spcPct val="0"/>
                </a:spcBef>
              </a:pPr>
              <a:r>
                <a:rPr lang="en-US" sz="2175" b="1" spc="-54">
                  <a:solidFill>
                    <a:srgbClr val="000000"/>
                  </a:solidFill>
                  <a:latin typeface="Barlow Bold"/>
                  <a:ea typeface="Barlow Bold"/>
                  <a:cs typeface="Barlow Bold"/>
                  <a:sym typeface="Barlow Bold"/>
                </a:rPr>
                <a:t>Seamless deployment</a:t>
              </a:r>
            </a:p>
          </p:txBody>
        </p:sp>
        <p:sp>
          <p:nvSpPr>
            <p:cNvPr id="7" name="TextBox 7"/>
            <p:cNvSpPr txBox="1"/>
            <p:nvPr/>
          </p:nvSpPr>
          <p:spPr>
            <a:xfrm>
              <a:off x="0" y="1146175"/>
              <a:ext cx="11099800" cy="493645"/>
            </a:xfrm>
            <a:prstGeom prst="rect">
              <a:avLst/>
            </a:prstGeom>
          </p:spPr>
          <p:txBody>
            <a:bodyPr lIns="0" tIns="0" rIns="0" bIns="0" rtlCol="0" anchor="t">
              <a:spAutoFit/>
            </a:bodyPr>
            <a:lstStyle/>
            <a:p>
              <a:pPr>
                <a:lnSpc>
                  <a:spcPts val="2189"/>
                </a:lnSpc>
                <a:spcBef>
                  <a:spcPct val="0"/>
                </a:spcBef>
              </a:pPr>
              <a:r>
                <a:rPr lang="en-US" sz="1564" spc="-39">
                  <a:solidFill>
                    <a:srgbClr val="000000"/>
                  </a:solidFill>
                  <a:latin typeface="Barlow"/>
                  <a:ea typeface="Barlow"/>
                  <a:cs typeface="Barlow"/>
                  <a:sym typeface="Barlow"/>
                </a:rPr>
                <a:t>Easily deploy and manage apps with </a:t>
              </a:r>
              <a:r>
                <a:rPr lang="en-US" sz="1564" b="1" spc="-39">
                  <a:solidFill>
                    <a:srgbClr val="000000"/>
                  </a:solidFill>
                  <a:latin typeface="Barlow Bold"/>
                  <a:ea typeface="Barlow Bold"/>
                  <a:cs typeface="Barlow Bold"/>
                  <a:sym typeface="Barlow Bold"/>
                </a:rPr>
                <a:t>Azure tools</a:t>
              </a:r>
              <a:r>
                <a:rPr lang="en-US" sz="1564" spc="-39">
                  <a:solidFill>
                    <a:srgbClr val="000000"/>
                  </a:solidFill>
                  <a:latin typeface="Barlow"/>
                  <a:ea typeface="Barlow"/>
                  <a:cs typeface="Barlow"/>
                  <a:sym typeface="Barlow"/>
                </a:rPr>
                <a:t> and services.</a:t>
              </a:r>
            </a:p>
          </p:txBody>
        </p:sp>
      </p:grpSp>
      <p:grpSp>
        <p:nvGrpSpPr>
          <p:cNvPr id="8" name="Group 8"/>
          <p:cNvGrpSpPr/>
          <p:nvPr/>
        </p:nvGrpSpPr>
        <p:grpSpPr>
          <a:xfrm>
            <a:off x="-2605302" y="4714828"/>
            <a:ext cx="6971285" cy="6959962"/>
            <a:chOff x="0" y="0"/>
            <a:chExt cx="2700331" cy="2695945"/>
          </a:xfrm>
        </p:grpSpPr>
        <p:sp>
          <p:nvSpPr>
            <p:cNvPr id="9" name="Freeform 9"/>
            <p:cNvSpPr/>
            <p:nvPr/>
          </p:nvSpPr>
          <p:spPr>
            <a:xfrm>
              <a:off x="0" y="0"/>
              <a:ext cx="2700331" cy="2695945"/>
            </a:xfrm>
            <a:custGeom>
              <a:avLst/>
              <a:gdLst/>
              <a:ahLst/>
              <a:cxnLst/>
              <a:rect l="l" t="t" r="r" b="b"/>
              <a:pathLst>
                <a:path w="2700331" h="2695945">
                  <a:moveTo>
                    <a:pt x="27939" y="0"/>
                  </a:moveTo>
                  <a:lnTo>
                    <a:pt x="2672393" y="0"/>
                  </a:lnTo>
                  <a:cubicBezTo>
                    <a:pt x="2679803" y="0"/>
                    <a:pt x="2686909" y="2944"/>
                    <a:pt x="2692148" y="8183"/>
                  </a:cubicBezTo>
                  <a:cubicBezTo>
                    <a:pt x="2697388" y="13423"/>
                    <a:pt x="2700331" y="20529"/>
                    <a:pt x="2700331" y="27939"/>
                  </a:cubicBezTo>
                  <a:lnTo>
                    <a:pt x="2700331" y="2668007"/>
                  </a:lnTo>
                  <a:cubicBezTo>
                    <a:pt x="2700331" y="2675416"/>
                    <a:pt x="2697388" y="2682523"/>
                    <a:pt x="2692148" y="2687762"/>
                  </a:cubicBezTo>
                  <a:cubicBezTo>
                    <a:pt x="2686909" y="2693002"/>
                    <a:pt x="2679803" y="2695945"/>
                    <a:pt x="2672393" y="2695945"/>
                  </a:cubicBezTo>
                  <a:lnTo>
                    <a:pt x="27939" y="2695945"/>
                  </a:lnTo>
                  <a:cubicBezTo>
                    <a:pt x="20529" y="2695945"/>
                    <a:pt x="13423" y="2693002"/>
                    <a:pt x="8183" y="2687762"/>
                  </a:cubicBezTo>
                  <a:cubicBezTo>
                    <a:pt x="2944" y="2682523"/>
                    <a:pt x="0" y="2675416"/>
                    <a:pt x="0" y="2668007"/>
                  </a:cubicBezTo>
                  <a:lnTo>
                    <a:pt x="0" y="27939"/>
                  </a:lnTo>
                  <a:cubicBezTo>
                    <a:pt x="0" y="20529"/>
                    <a:pt x="2944" y="13423"/>
                    <a:pt x="8183" y="8183"/>
                  </a:cubicBezTo>
                  <a:cubicBezTo>
                    <a:pt x="13423" y="2944"/>
                    <a:pt x="20529" y="0"/>
                    <a:pt x="27939" y="0"/>
                  </a:cubicBezTo>
                  <a:close/>
                </a:path>
              </a:pathLst>
            </a:custGeom>
            <a:solidFill>
              <a:srgbClr val="000000">
                <a:alpha val="0"/>
              </a:srgbClr>
            </a:solidFill>
            <a:ln w="28575" cap="rnd">
              <a:solidFill>
                <a:srgbClr val="253439"/>
              </a:solidFill>
              <a:prstDash val="sysDot"/>
              <a:round/>
            </a:ln>
          </p:spPr>
          <p:txBody>
            <a:bodyPr/>
            <a:lstStyle/>
            <a:p>
              <a:endParaRPr lang="es-ES"/>
            </a:p>
          </p:txBody>
        </p:sp>
        <p:sp>
          <p:nvSpPr>
            <p:cNvPr id="10" name="TextBox 10"/>
            <p:cNvSpPr txBox="1"/>
            <p:nvPr/>
          </p:nvSpPr>
          <p:spPr>
            <a:xfrm>
              <a:off x="0" y="-57150"/>
              <a:ext cx="2700331" cy="2753095"/>
            </a:xfrm>
            <a:prstGeom prst="rect">
              <a:avLst/>
            </a:prstGeom>
          </p:spPr>
          <p:txBody>
            <a:bodyPr lIns="34541" tIns="34541" rIns="34541" bIns="34541" rtlCol="0" anchor="ctr"/>
            <a:lstStyle/>
            <a:p>
              <a:pPr algn="ctr">
                <a:lnSpc>
                  <a:spcPts val="2284"/>
                </a:lnSpc>
                <a:spcBef>
                  <a:spcPct val="0"/>
                </a:spcBef>
              </a:pPr>
              <a:endParaRPr sz="1224"/>
            </a:p>
          </p:txBody>
        </p:sp>
      </p:grpSp>
      <p:sp>
        <p:nvSpPr>
          <p:cNvPr id="11" name="Freeform 11"/>
          <p:cNvSpPr/>
          <p:nvPr/>
        </p:nvSpPr>
        <p:spPr>
          <a:xfrm>
            <a:off x="3711791" y="5063709"/>
            <a:ext cx="259901" cy="259901"/>
          </a:xfrm>
          <a:custGeom>
            <a:avLst/>
            <a:gdLst/>
            <a:ahLst/>
            <a:cxnLst/>
            <a:rect l="l" t="t" r="r" b="b"/>
            <a:pathLst>
              <a:path w="382242" h="382242">
                <a:moveTo>
                  <a:pt x="0" y="0"/>
                </a:moveTo>
                <a:lnTo>
                  <a:pt x="382243" y="0"/>
                </a:lnTo>
                <a:lnTo>
                  <a:pt x="382243" y="382242"/>
                </a:lnTo>
                <a:lnTo>
                  <a:pt x="0" y="3822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pic>
        <p:nvPicPr>
          <p:cNvPr id="6146" name="Picture 2" descr="DeployHQ - Deployment made simple | DeployHQ">
            <a:extLst>
              <a:ext uri="{FF2B5EF4-FFF2-40B4-BE49-F238E27FC236}">
                <a16:creationId xmlns:a16="http://schemas.microsoft.com/office/drawing/2014/main" id="{55A0A409-82C1-8DC6-0932-7CCDE06B3A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1918" y="630468"/>
            <a:ext cx="6258472" cy="32856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DAA4B-19D0-1893-5D02-4134D4DDEF2D}"/>
            </a:ext>
          </a:extLst>
        </p:cNvPr>
        <p:cNvGrpSpPr/>
        <p:nvPr/>
      </p:nvGrpSpPr>
      <p:grpSpPr>
        <a:xfrm>
          <a:off x="0" y="0"/>
          <a:ext cx="0" cy="0"/>
          <a:chOff x="0" y="0"/>
          <a:chExt cx="0" cy="0"/>
        </a:xfrm>
      </p:grpSpPr>
      <p:sp>
        <p:nvSpPr>
          <p:cNvPr id="11" name="Freeform 11">
            <a:extLst>
              <a:ext uri="{FF2B5EF4-FFF2-40B4-BE49-F238E27FC236}">
                <a16:creationId xmlns:a16="http://schemas.microsoft.com/office/drawing/2014/main" id="{FCE565C7-ED72-590B-EED1-0108CA068DCC}"/>
              </a:ext>
            </a:extLst>
          </p:cNvPr>
          <p:cNvSpPr/>
          <p:nvPr/>
        </p:nvSpPr>
        <p:spPr>
          <a:xfrm>
            <a:off x="11722343" y="6295072"/>
            <a:ext cx="259901" cy="259901"/>
          </a:xfrm>
          <a:custGeom>
            <a:avLst/>
            <a:gdLst/>
            <a:ahLst/>
            <a:cxnLst/>
            <a:rect l="l" t="t" r="r" b="b"/>
            <a:pathLst>
              <a:path w="382242" h="382242">
                <a:moveTo>
                  <a:pt x="0" y="0"/>
                </a:moveTo>
                <a:lnTo>
                  <a:pt x="382242" y="0"/>
                </a:lnTo>
                <a:lnTo>
                  <a:pt x="382242" y="382242"/>
                </a:lnTo>
                <a:lnTo>
                  <a:pt x="0" y="3822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pic>
        <p:nvPicPr>
          <p:cNvPr id="6" name="Picture 5">
            <a:extLst>
              <a:ext uri="{FF2B5EF4-FFF2-40B4-BE49-F238E27FC236}">
                <a16:creationId xmlns:a16="http://schemas.microsoft.com/office/drawing/2014/main" id="{B3B463BA-F3A8-33A8-9B69-2F3EA24ECB8D}"/>
              </a:ext>
            </a:extLst>
          </p:cNvPr>
          <p:cNvPicPr>
            <a:picLocks noChangeAspect="1"/>
          </p:cNvPicPr>
          <p:nvPr/>
        </p:nvPicPr>
        <p:blipFill>
          <a:blip r:embed="rId4"/>
          <a:stretch>
            <a:fillRect/>
          </a:stretch>
        </p:blipFill>
        <p:spPr>
          <a:xfrm>
            <a:off x="725205" y="374072"/>
            <a:ext cx="5493032" cy="2425825"/>
          </a:xfrm>
          <a:prstGeom prst="rect">
            <a:avLst/>
          </a:prstGeom>
        </p:spPr>
      </p:pic>
      <p:pic>
        <p:nvPicPr>
          <p:cNvPr id="7" name="Picture 6">
            <a:extLst>
              <a:ext uri="{FF2B5EF4-FFF2-40B4-BE49-F238E27FC236}">
                <a16:creationId xmlns:a16="http://schemas.microsoft.com/office/drawing/2014/main" id="{F28202FE-AFD3-C4F4-3216-3B2684E7231D}"/>
              </a:ext>
            </a:extLst>
          </p:cNvPr>
          <p:cNvPicPr>
            <a:picLocks noChangeAspect="1"/>
          </p:cNvPicPr>
          <p:nvPr/>
        </p:nvPicPr>
        <p:blipFill>
          <a:blip r:embed="rId5"/>
          <a:stretch>
            <a:fillRect/>
          </a:stretch>
        </p:blipFill>
        <p:spPr>
          <a:xfrm>
            <a:off x="4880695" y="3160115"/>
            <a:ext cx="6702799" cy="3719427"/>
          </a:xfrm>
          <a:prstGeom prst="rect">
            <a:avLst/>
          </a:prstGeom>
        </p:spPr>
      </p:pic>
    </p:spTree>
    <p:extLst>
      <p:ext uri="{BB962C8B-B14F-4D97-AF65-F5344CB8AC3E}">
        <p14:creationId xmlns:p14="http://schemas.microsoft.com/office/powerpoint/2010/main" val="3069573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5611080" cy="6994525"/>
            <a:chOff x="0" y="0"/>
            <a:chExt cx="2173455" cy="2709333"/>
          </a:xfrm>
        </p:grpSpPr>
        <p:sp>
          <p:nvSpPr>
            <p:cNvPr id="3" name="Freeform 3"/>
            <p:cNvSpPr/>
            <p:nvPr/>
          </p:nvSpPr>
          <p:spPr>
            <a:xfrm>
              <a:off x="0" y="0"/>
              <a:ext cx="2173455" cy="2709333"/>
            </a:xfrm>
            <a:custGeom>
              <a:avLst/>
              <a:gdLst/>
              <a:ahLst/>
              <a:cxnLst/>
              <a:rect l="l" t="t" r="r" b="b"/>
              <a:pathLst>
                <a:path w="2173455" h="2709333">
                  <a:moveTo>
                    <a:pt x="35650" y="0"/>
                  </a:moveTo>
                  <a:lnTo>
                    <a:pt x="2137806" y="0"/>
                  </a:lnTo>
                  <a:cubicBezTo>
                    <a:pt x="2157494" y="0"/>
                    <a:pt x="2173455" y="15961"/>
                    <a:pt x="2173455" y="35650"/>
                  </a:cubicBezTo>
                  <a:lnTo>
                    <a:pt x="2173455" y="2673684"/>
                  </a:lnTo>
                  <a:cubicBezTo>
                    <a:pt x="2173455" y="2683139"/>
                    <a:pt x="2169699" y="2692206"/>
                    <a:pt x="2163014" y="2698892"/>
                  </a:cubicBezTo>
                  <a:cubicBezTo>
                    <a:pt x="2156328" y="2705577"/>
                    <a:pt x="2147260" y="2709333"/>
                    <a:pt x="2137806" y="2709333"/>
                  </a:cubicBezTo>
                  <a:lnTo>
                    <a:pt x="35650" y="2709333"/>
                  </a:lnTo>
                  <a:cubicBezTo>
                    <a:pt x="15961" y="2709333"/>
                    <a:pt x="0" y="2693372"/>
                    <a:pt x="0" y="2673684"/>
                  </a:cubicBezTo>
                  <a:lnTo>
                    <a:pt x="0" y="35650"/>
                  </a:lnTo>
                  <a:cubicBezTo>
                    <a:pt x="0" y="26195"/>
                    <a:pt x="3756" y="17127"/>
                    <a:pt x="10442" y="10442"/>
                  </a:cubicBezTo>
                  <a:cubicBezTo>
                    <a:pt x="17127" y="3756"/>
                    <a:pt x="26195" y="0"/>
                    <a:pt x="35650" y="0"/>
                  </a:cubicBezTo>
                  <a:close/>
                </a:path>
              </a:pathLst>
            </a:custGeom>
            <a:solidFill>
              <a:srgbClr val="75B2E2"/>
            </a:solidFill>
          </p:spPr>
          <p:txBody>
            <a:bodyPr/>
            <a:lstStyle/>
            <a:p>
              <a:endParaRPr lang="es-ES"/>
            </a:p>
          </p:txBody>
        </p:sp>
        <p:sp>
          <p:nvSpPr>
            <p:cNvPr id="4" name="TextBox 4"/>
            <p:cNvSpPr txBox="1"/>
            <p:nvPr/>
          </p:nvSpPr>
          <p:spPr>
            <a:xfrm>
              <a:off x="0" y="-57150"/>
              <a:ext cx="2173455" cy="2766483"/>
            </a:xfrm>
            <a:prstGeom prst="rect">
              <a:avLst/>
            </a:prstGeom>
          </p:spPr>
          <p:txBody>
            <a:bodyPr lIns="34541" tIns="34541" rIns="34541" bIns="34541" rtlCol="0" anchor="ctr"/>
            <a:lstStyle/>
            <a:p>
              <a:pPr algn="ctr">
                <a:lnSpc>
                  <a:spcPts val="2284"/>
                </a:lnSpc>
              </a:pPr>
              <a:endParaRPr sz="1224"/>
            </a:p>
          </p:txBody>
        </p:sp>
      </p:grpSp>
      <p:grpSp>
        <p:nvGrpSpPr>
          <p:cNvPr id="5" name="Group 5"/>
          <p:cNvGrpSpPr/>
          <p:nvPr/>
        </p:nvGrpSpPr>
        <p:grpSpPr>
          <a:xfrm>
            <a:off x="37558" y="4250653"/>
            <a:ext cx="3416877" cy="2954154"/>
            <a:chOff x="0" y="0"/>
            <a:chExt cx="1323529" cy="1144293"/>
          </a:xfrm>
        </p:grpSpPr>
        <p:sp>
          <p:nvSpPr>
            <p:cNvPr id="6" name="Freeform 6"/>
            <p:cNvSpPr/>
            <p:nvPr/>
          </p:nvSpPr>
          <p:spPr>
            <a:xfrm>
              <a:off x="0" y="0"/>
              <a:ext cx="1323529" cy="1144293"/>
            </a:xfrm>
            <a:custGeom>
              <a:avLst/>
              <a:gdLst/>
              <a:ahLst/>
              <a:cxnLst/>
              <a:rect l="l" t="t" r="r" b="b"/>
              <a:pathLst>
                <a:path w="1323529" h="1144293">
                  <a:moveTo>
                    <a:pt x="57002" y="0"/>
                  </a:moveTo>
                  <a:lnTo>
                    <a:pt x="1266527" y="0"/>
                  </a:lnTo>
                  <a:cubicBezTo>
                    <a:pt x="1281645" y="0"/>
                    <a:pt x="1296144" y="6006"/>
                    <a:pt x="1306834" y="16696"/>
                  </a:cubicBezTo>
                  <a:cubicBezTo>
                    <a:pt x="1317524" y="27385"/>
                    <a:pt x="1323529" y="41884"/>
                    <a:pt x="1323529" y="57002"/>
                  </a:cubicBezTo>
                  <a:lnTo>
                    <a:pt x="1323529" y="1087291"/>
                  </a:lnTo>
                  <a:cubicBezTo>
                    <a:pt x="1323529" y="1102409"/>
                    <a:pt x="1317524" y="1116908"/>
                    <a:pt x="1306834" y="1127598"/>
                  </a:cubicBezTo>
                  <a:cubicBezTo>
                    <a:pt x="1296144" y="1138288"/>
                    <a:pt x="1281645" y="1144293"/>
                    <a:pt x="1266527" y="1144293"/>
                  </a:cubicBezTo>
                  <a:lnTo>
                    <a:pt x="57002" y="1144293"/>
                  </a:lnTo>
                  <a:cubicBezTo>
                    <a:pt x="41884" y="1144293"/>
                    <a:pt x="27385" y="1138288"/>
                    <a:pt x="16696" y="1127598"/>
                  </a:cubicBezTo>
                  <a:cubicBezTo>
                    <a:pt x="6006" y="1116908"/>
                    <a:pt x="0" y="1102409"/>
                    <a:pt x="0" y="1087291"/>
                  </a:cubicBezTo>
                  <a:lnTo>
                    <a:pt x="0" y="57002"/>
                  </a:lnTo>
                  <a:cubicBezTo>
                    <a:pt x="0" y="41884"/>
                    <a:pt x="6006" y="27385"/>
                    <a:pt x="16696" y="16696"/>
                  </a:cubicBezTo>
                  <a:cubicBezTo>
                    <a:pt x="27385" y="6006"/>
                    <a:pt x="41884" y="0"/>
                    <a:pt x="57002" y="0"/>
                  </a:cubicBezTo>
                  <a:close/>
                </a:path>
              </a:pathLst>
            </a:custGeom>
            <a:solidFill>
              <a:srgbClr val="000000">
                <a:alpha val="0"/>
              </a:srgbClr>
            </a:solidFill>
            <a:ln w="28575" cap="rnd">
              <a:solidFill>
                <a:srgbClr val="253439"/>
              </a:solidFill>
              <a:prstDash val="sysDot"/>
              <a:round/>
            </a:ln>
          </p:spPr>
          <p:txBody>
            <a:bodyPr/>
            <a:lstStyle/>
            <a:p>
              <a:endParaRPr lang="es-ES"/>
            </a:p>
          </p:txBody>
        </p:sp>
        <p:sp>
          <p:nvSpPr>
            <p:cNvPr id="7" name="TextBox 7"/>
            <p:cNvSpPr txBox="1"/>
            <p:nvPr/>
          </p:nvSpPr>
          <p:spPr>
            <a:xfrm>
              <a:off x="0" y="-57150"/>
              <a:ext cx="1323529" cy="1201443"/>
            </a:xfrm>
            <a:prstGeom prst="rect">
              <a:avLst/>
            </a:prstGeom>
          </p:spPr>
          <p:txBody>
            <a:bodyPr lIns="34541" tIns="34541" rIns="34541" bIns="34541" rtlCol="0" anchor="ctr"/>
            <a:lstStyle/>
            <a:p>
              <a:pPr algn="ctr">
                <a:lnSpc>
                  <a:spcPts val="2284"/>
                </a:lnSpc>
                <a:spcBef>
                  <a:spcPct val="0"/>
                </a:spcBef>
              </a:pPr>
              <a:endParaRPr sz="1224"/>
            </a:p>
          </p:txBody>
        </p:sp>
      </p:grpSp>
      <p:sp>
        <p:nvSpPr>
          <p:cNvPr id="8" name="Freeform 8"/>
          <p:cNvSpPr/>
          <p:nvPr/>
        </p:nvSpPr>
        <p:spPr>
          <a:xfrm>
            <a:off x="2918963" y="4526224"/>
            <a:ext cx="259901" cy="259901"/>
          </a:xfrm>
          <a:custGeom>
            <a:avLst/>
            <a:gdLst/>
            <a:ahLst/>
            <a:cxnLst/>
            <a:rect l="l" t="t" r="r" b="b"/>
            <a:pathLst>
              <a:path w="382242" h="382242">
                <a:moveTo>
                  <a:pt x="0" y="0"/>
                </a:moveTo>
                <a:lnTo>
                  <a:pt x="382242" y="0"/>
                </a:lnTo>
                <a:lnTo>
                  <a:pt x="382242" y="382243"/>
                </a:lnTo>
                <a:lnTo>
                  <a:pt x="0" y="3822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grpSp>
        <p:nvGrpSpPr>
          <p:cNvPr id="9" name="Group 9"/>
          <p:cNvGrpSpPr/>
          <p:nvPr/>
        </p:nvGrpSpPr>
        <p:grpSpPr>
          <a:xfrm>
            <a:off x="6321860" y="1033006"/>
            <a:ext cx="5660384" cy="1429614"/>
            <a:chOff x="0" y="-57151"/>
            <a:chExt cx="11099800" cy="2803420"/>
          </a:xfrm>
        </p:grpSpPr>
        <p:sp>
          <p:nvSpPr>
            <p:cNvPr id="10" name="TextBox 10"/>
            <p:cNvSpPr txBox="1"/>
            <p:nvPr/>
          </p:nvSpPr>
          <p:spPr>
            <a:xfrm>
              <a:off x="0" y="-57151"/>
              <a:ext cx="11099800" cy="605047"/>
            </a:xfrm>
            <a:prstGeom prst="rect">
              <a:avLst/>
            </a:prstGeom>
          </p:spPr>
          <p:txBody>
            <a:bodyPr lIns="0" tIns="0" rIns="0" bIns="0" rtlCol="0" anchor="t">
              <a:spAutoFit/>
            </a:bodyPr>
            <a:lstStyle/>
            <a:p>
              <a:pPr>
                <a:lnSpc>
                  <a:spcPts val="2665"/>
                </a:lnSpc>
              </a:pPr>
              <a:r>
                <a:rPr lang="en-US" sz="1904" b="1" spc="-48">
                  <a:solidFill>
                    <a:srgbClr val="000000"/>
                  </a:solidFill>
                  <a:latin typeface="Barlow Bold"/>
                  <a:ea typeface="Barlow Bold"/>
                  <a:cs typeface="Barlow Bold"/>
                  <a:sym typeface="Barlow Bold"/>
                </a:rPr>
                <a:t>Service Invocation</a:t>
              </a:r>
            </a:p>
          </p:txBody>
        </p:sp>
        <p:sp>
          <p:nvSpPr>
            <p:cNvPr id="11" name="TextBox 11"/>
            <p:cNvSpPr txBox="1"/>
            <p:nvPr/>
          </p:nvSpPr>
          <p:spPr>
            <a:xfrm>
              <a:off x="0" y="1146137"/>
              <a:ext cx="11099800" cy="1600132"/>
            </a:xfrm>
            <a:prstGeom prst="rect">
              <a:avLst/>
            </a:prstGeom>
          </p:spPr>
          <p:txBody>
            <a:bodyPr lIns="0" tIns="0" rIns="0" bIns="0" rtlCol="0" anchor="t">
              <a:spAutoFit/>
            </a:bodyPr>
            <a:lstStyle/>
            <a:p>
              <a:pPr>
                <a:lnSpc>
                  <a:spcPts val="2189"/>
                </a:lnSpc>
                <a:spcBef>
                  <a:spcPct val="0"/>
                </a:spcBef>
              </a:pPr>
              <a:r>
                <a:rPr lang="en-US" sz="1564" spc="-39">
                  <a:solidFill>
                    <a:srgbClr val="000000"/>
                  </a:solidFill>
                  <a:latin typeface="Barlow"/>
                  <a:ea typeface="Barlow"/>
                  <a:cs typeface="Barlow"/>
                  <a:sym typeface="Barlow"/>
                </a:rPr>
                <a:t>Dapr simplifies </a:t>
              </a:r>
              <a:r>
                <a:rPr lang="en-US" sz="1564" b="1" spc="-39">
                  <a:solidFill>
                    <a:srgbClr val="000000"/>
                  </a:solidFill>
                  <a:latin typeface="Barlow Bold"/>
                  <a:ea typeface="Barlow Bold"/>
                  <a:cs typeface="Barlow Bold"/>
                  <a:sym typeface="Barlow Bold"/>
                </a:rPr>
                <a:t>service invocation</a:t>
              </a:r>
              <a:r>
                <a:rPr lang="en-US" sz="1564" spc="-39">
                  <a:solidFill>
                    <a:srgbClr val="000000"/>
                  </a:solidFill>
                  <a:latin typeface="Barlow"/>
                  <a:ea typeface="Barlow"/>
                  <a:cs typeface="Barlow"/>
                  <a:sym typeface="Barlow"/>
                </a:rPr>
                <a:t> by providing built-in APIs that allow services to communicate with one another seamlessly, reducing the complexity of inter-service communication.</a:t>
              </a:r>
            </a:p>
          </p:txBody>
        </p:sp>
      </p:grpSp>
      <p:grpSp>
        <p:nvGrpSpPr>
          <p:cNvPr id="12" name="Group 12"/>
          <p:cNvGrpSpPr/>
          <p:nvPr/>
        </p:nvGrpSpPr>
        <p:grpSpPr>
          <a:xfrm>
            <a:off x="6321860" y="2859355"/>
            <a:ext cx="5660384" cy="1426610"/>
            <a:chOff x="0" y="-57149"/>
            <a:chExt cx="11099800" cy="2797528"/>
          </a:xfrm>
        </p:grpSpPr>
        <p:sp>
          <p:nvSpPr>
            <p:cNvPr id="13" name="TextBox 13"/>
            <p:cNvSpPr txBox="1"/>
            <p:nvPr/>
          </p:nvSpPr>
          <p:spPr>
            <a:xfrm>
              <a:off x="0" y="-57149"/>
              <a:ext cx="11099800" cy="605047"/>
            </a:xfrm>
            <a:prstGeom prst="rect">
              <a:avLst/>
            </a:prstGeom>
          </p:spPr>
          <p:txBody>
            <a:bodyPr lIns="0" tIns="0" rIns="0" bIns="0" rtlCol="0" anchor="t">
              <a:spAutoFit/>
            </a:bodyPr>
            <a:lstStyle/>
            <a:p>
              <a:pPr>
                <a:lnSpc>
                  <a:spcPts val="2665"/>
                </a:lnSpc>
              </a:pPr>
              <a:r>
                <a:rPr lang="en-US" sz="1904" b="1" spc="-48">
                  <a:solidFill>
                    <a:srgbClr val="000000"/>
                  </a:solidFill>
                  <a:latin typeface="Barlow Bold"/>
                  <a:ea typeface="Barlow Bold"/>
                  <a:cs typeface="Barlow Bold"/>
                  <a:sym typeface="Barlow Bold"/>
                </a:rPr>
                <a:t>Pub/Sub</a:t>
              </a:r>
            </a:p>
          </p:txBody>
        </p:sp>
        <p:sp>
          <p:nvSpPr>
            <p:cNvPr id="14" name="TextBox 14"/>
            <p:cNvSpPr txBox="1"/>
            <p:nvPr/>
          </p:nvSpPr>
          <p:spPr>
            <a:xfrm>
              <a:off x="0" y="1140248"/>
              <a:ext cx="11099800" cy="1600131"/>
            </a:xfrm>
            <a:prstGeom prst="rect">
              <a:avLst/>
            </a:prstGeom>
          </p:spPr>
          <p:txBody>
            <a:bodyPr lIns="0" tIns="0" rIns="0" bIns="0" rtlCol="0" anchor="t">
              <a:spAutoFit/>
            </a:bodyPr>
            <a:lstStyle/>
            <a:p>
              <a:pPr>
                <a:lnSpc>
                  <a:spcPts val="2189"/>
                </a:lnSpc>
                <a:spcBef>
                  <a:spcPct val="0"/>
                </a:spcBef>
              </a:pPr>
              <a:r>
                <a:rPr lang="en-US" sz="1564" spc="-39">
                  <a:solidFill>
                    <a:srgbClr val="000000"/>
                  </a:solidFill>
                  <a:latin typeface="Barlow"/>
                  <a:ea typeface="Barlow"/>
                  <a:cs typeface="Barlow"/>
                  <a:sym typeface="Barlow"/>
                </a:rPr>
                <a:t>The pub/sub mechanism in Dapr facilitates </a:t>
              </a:r>
              <a:r>
                <a:rPr lang="en-US" sz="1564" b="1" spc="-39">
                  <a:solidFill>
                    <a:srgbClr val="000000"/>
                  </a:solidFill>
                  <a:latin typeface="Barlow Bold"/>
                  <a:ea typeface="Barlow Bold"/>
                  <a:cs typeface="Barlow Bold"/>
                  <a:sym typeface="Barlow Bold"/>
                </a:rPr>
                <a:t>asynchronous messaging</a:t>
              </a:r>
              <a:r>
                <a:rPr lang="en-US" sz="1564" spc="-39">
                  <a:solidFill>
                    <a:srgbClr val="000000"/>
                  </a:solidFill>
                  <a:latin typeface="Barlow"/>
                  <a:ea typeface="Barlow"/>
                  <a:cs typeface="Barlow"/>
                  <a:sym typeface="Barlow"/>
                </a:rPr>
                <a:t> between services, enabling a flexible architecture where services can react to events without direct dependencies on one another.</a:t>
              </a:r>
            </a:p>
          </p:txBody>
        </p:sp>
      </p:grpSp>
      <p:grpSp>
        <p:nvGrpSpPr>
          <p:cNvPr id="15" name="Group 15"/>
          <p:cNvGrpSpPr/>
          <p:nvPr/>
        </p:nvGrpSpPr>
        <p:grpSpPr>
          <a:xfrm>
            <a:off x="6321860" y="4685703"/>
            <a:ext cx="5660384" cy="1429614"/>
            <a:chOff x="0" y="-57151"/>
            <a:chExt cx="11099800" cy="2803420"/>
          </a:xfrm>
        </p:grpSpPr>
        <p:sp>
          <p:nvSpPr>
            <p:cNvPr id="16" name="TextBox 16"/>
            <p:cNvSpPr txBox="1"/>
            <p:nvPr/>
          </p:nvSpPr>
          <p:spPr>
            <a:xfrm>
              <a:off x="0" y="-57151"/>
              <a:ext cx="11099800" cy="605047"/>
            </a:xfrm>
            <a:prstGeom prst="rect">
              <a:avLst/>
            </a:prstGeom>
          </p:spPr>
          <p:txBody>
            <a:bodyPr lIns="0" tIns="0" rIns="0" bIns="0" rtlCol="0" anchor="t">
              <a:spAutoFit/>
            </a:bodyPr>
            <a:lstStyle/>
            <a:p>
              <a:pPr>
                <a:lnSpc>
                  <a:spcPts val="2665"/>
                </a:lnSpc>
              </a:pPr>
              <a:r>
                <a:rPr lang="en-US" sz="1904" b="1" spc="-48">
                  <a:solidFill>
                    <a:srgbClr val="000000"/>
                  </a:solidFill>
                  <a:latin typeface="Barlow Bold"/>
                  <a:ea typeface="Barlow Bold"/>
                  <a:cs typeface="Barlow Bold"/>
                  <a:sym typeface="Barlow Bold"/>
                </a:rPr>
                <a:t>State Management</a:t>
              </a:r>
            </a:p>
          </p:txBody>
        </p:sp>
        <p:sp>
          <p:nvSpPr>
            <p:cNvPr id="17" name="TextBox 17"/>
            <p:cNvSpPr txBox="1"/>
            <p:nvPr/>
          </p:nvSpPr>
          <p:spPr>
            <a:xfrm>
              <a:off x="0" y="1146137"/>
              <a:ext cx="11099800" cy="1600132"/>
            </a:xfrm>
            <a:prstGeom prst="rect">
              <a:avLst/>
            </a:prstGeom>
          </p:spPr>
          <p:txBody>
            <a:bodyPr lIns="0" tIns="0" rIns="0" bIns="0" rtlCol="0" anchor="t">
              <a:spAutoFit/>
            </a:bodyPr>
            <a:lstStyle/>
            <a:p>
              <a:pPr>
                <a:lnSpc>
                  <a:spcPts val="2189"/>
                </a:lnSpc>
                <a:spcBef>
                  <a:spcPct val="0"/>
                </a:spcBef>
              </a:pPr>
              <a:r>
                <a:rPr lang="en-US" sz="1564" spc="-39">
                  <a:solidFill>
                    <a:srgbClr val="000000"/>
                  </a:solidFill>
                  <a:latin typeface="Barlow"/>
                  <a:ea typeface="Barlow"/>
                  <a:cs typeface="Barlow"/>
                  <a:sym typeface="Barlow"/>
                </a:rPr>
                <a:t>Dapr’s state management allows applications to </a:t>
              </a:r>
              <a:r>
                <a:rPr lang="en-US" sz="1564" b="1" spc="-39">
                  <a:solidFill>
                    <a:srgbClr val="000000"/>
                  </a:solidFill>
                  <a:latin typeface="Barlow Bold"/>
                  <a:ea typeface="Barlow Bold"/>
                  <a:cs typeface="Barlow Bold"/>
                  <a:sym typeface="Barlow Bold"/>
                </a:rPr>
                <a:t>persist data</a:t>
              </a:r>
              <a:r>
                <a:rPr lang="en-US" sz="1564" spc="-39">
                  <a:solidFill>
                    <a:srgbClr val="000000"/>
                  </a:solidFill>
                  <a:latin typeface="Barlow"/>
                  <a:ea typeface="Barlow"/>
                  <a:cs typeface="Barlow"/>
                  <a:sym typeface="Barlow"/>
                </a:rPr>
                <a:t> easily, enabling developers to leverage various storage backends while focusing on business logic rather than infrastructure concerns.</a:t>
              </a:r>
            </a:p>
          </p:txBody>
        </p:sp>
      </p:grpSp>
      <p:grpSp>
        <p:nvGrpSpPr>
          <p:cNvPr id="18" name="Group 18"/>
          <p:cNvGrpSpPr/>
          <p:nvPr/>
        </p:nvGrpSpPr>
        <p:grpSpPr>
          <a:xfrm>
            <a:off x="721389" y="650430"/>
            <a:ext cx="4682446" cy="2083307"/>
            <a:chOff x="0" y="104775"/>
            <a:chExt cx="9182100" cy="4085286"/>
          </a:xfrm>
        </p:grpSpPr>
        <p:sp>
          <p:nvSpPr>
            <p:cNvPr id="19" name="TextBox 19"/>
            <p:cNvSpPr txBox="1"/>
            <p:nvPr/>
          </p:nvSpPr>
          <p:spPr>
            <a:xfrm>
              <a:off x="0" y="104775"/>
              <a:ext cx="9182100" cy="2565036"/>
            </a:xfrm>
            <a:prstGeom prst="rect">
              <a:avLst/>
            </a:prstGeom>
          </p:spPr>
          <p:txBody>
            <a:bodyPr lIns="0" tIns="0" rIns="0" bIns="0" rtlCol="0" anchor="t">
              <a:spAutoFit/>
            </a:bodyPr>
            <a:lstStyle/>
            <a:p>
              <a:pPr>
                <a:lnSpc>
                  <a:spcPts val="5140"/>
                </a:lnSpc>
                <a:spcBef>
                  <a:spcPct val="0"/>
                </a:spcBef>
              </a:pPr>
              <a:r>
                <a:rPr lang="en-US" sz="4895" spc="-122">
                  <a:solidFill>
                    <a:srgbClr val="000000"/>
                  </a:solidFill>
                  <a:latin typeface="Barlow"/>
                  <a:ea typeface="Barlow"/>
                  <a:cs typeface="Barlow"/>
                  <a:sym typeface="Barlow"/>
                </a:rPr>
                <a:t>Dapr Integration Overview</a:t>
              </a:r>
            </a:p>
          </p:txBody>
        </p:sp>
        <p:sp>
          <p:nvSpPr>
            <p:cNvPr id="20" name="TextBox 20"/>
            <p:cNvSpPr txBox="1"/>
            <p:nvPr/>
          </p:nvSpPr>
          <p:spPr>
            <a:xfrm>
              <a:off x="0" y="3514725"/>
              <a:ext cx="9182100" cy="675336"/>
            </a:xfrm>
            <a:prstGeom prst="rect">
              <a:avLst/>
            </a:prstGeom>
          </p:spPr>
          <p:txBody>
            <a:bodyPr lIns="0" tIns="0" rIns="0" bIns="0" rtlCol="0" anchor="t">
              <a:spAutoFit/>
            </a:bodyPr>
            <a:lstStyle/>
            <a:p>
              <a:pPr>
                <a:lnSpc>
                  <a:spcPts val="3045"/>
                </a:lnSpc>
                <a:spcBef>
                  <a:spcPct val="0"/>
                </a:spcBef>
              </a:pPr>
              <a:r>
                <a:rPr lang="en-US" sz="2175" b="1" spc="-54">
                  <a:solidFill>
                    <a:srgbClr val="000000"/>
                  </a:solidFill>
                  <a:latin typeface="Barlow Bold"/>
                  <a:ea typeface="Barlow Bold"/>
                  <a:cs typeface="Barlow Bold"/>
                  <a:sym typeface="Barlow Bold"/>
                </a:rPr>
                <a:t>Building blocks for microservices</a:t>
              </a:r>
            </a:p>
          </p:txBody>
        </p:sp>
      </p:grpSp>
      <p:pic>
        <p:nvPicPr>
          <p:cNvPr id="7174" name="Picture 6" descr="Dapr - Wikipedia">
            <a:extLst>
              <a:ext uri="{FF2B5EF4-FFF2-40B4-BE49-F238E27FC236}">
                <a16:creationId xmlns:a16="http://schemas.microsoft.com/office/drawing/2014/main" id="{39CB1F56-FA69-F892-1B26-426E3456E0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158" y="4656174"/>
            <a:ext cx="2891514" cy="21281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11736140" y="6281275"/>
            <a:ext cx="259901" cy="259901"/>
          </a:xfrm>
          <a:custGeom>
            <a:avLst/>
            <a:gdLst/>
            <a:ahLst/>
            <a:cxnLst/>
            <a:rect l="l" t="t" r="r" b="b"/>
            <a:pathLst>
              <a:path w="382242" h="382242">
                <a:moveTo>
                  <a:pt x="0" y="0"/>
                </a:moveTo>
                <a:lnTo>
                  <a:pt x="382242" y="0"/>
                </a:lnTo>
                <a:lnTo>
                  <a:pt x="382242" y="382242"/>
                </a:lnTo>
                <a:lnTo>
                  <a:pt x="0" y="3822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grpSp>
        <p:nvGrpSpPr>
          <p:cNvPr id="8" name="Group 8"/>
          <p:cNvGrpSpPr/>
          <p:nvPr/>
        </p:nvGrpSpPr>
        <p:grpSpPr>
          <a:xfrm>
            <a:off x="6321860" y="1115562"/>
            <a:ext cx="5660384" cy="3173388"/>
            <a:chOff x="0" y="104775"/>
            <a:chExt cx="11099800" cy="6222895"/>
          </a:xfrm>
        </p:grpSpPr>
        <p:sp>
          <p:nvSpPr>
            <p:cNvPr id="9" name="TextBox 9"/>
            <p:cNvSpPr txBox="1"/>
            <p:nvPr/>
          </p:nvSpPr>
          <p:spPr>
            <a:xfrm>
              <a:off x="0" y="104775"/>
              <a:ext cx="11099800" cy="2565037"/>
            </a:xfrm>
            <a:prstGeom prst="rect">
              <a:avLst/>
            </a:prstGeom>
          </p:spPr>
          <p:txBody>
            <a:bodyPr lIns="0" tIns="0" rIns="0" bIns="0" rtlCol="0" anchor="t">
              <a:spAutoFit/>
            </a:bodyPr>
            <a:lstStyle/>
            <a:p>
              <a:pPr>
                <a:lnSpc>
                  <a:spcPts val="5140"/>
                </a:lnSpc>
              </a:pPr>
              <a:r>
                <a:rPr lang="en-US" sz="4895" spc="-122">
                  <a:solidFill>
                    <a:srgbClr val="000000"/>
                  </a:solidFill>
                  <a:latin typeface="Barlow"/>
                  <a:ea typeface="Barlow"/>
                  <a:cs typeface="Barlow"/>
                  <a:sym typeface="Barlow"/>
                </a:rPr>
                <a:t>Overview of .NET Aspire</a:t>
              </a:r>
            </a:p>
          </p:txBody>
        </p:sp>
        <p:sp>
          <p:nvSpPr>
            <p:cNvPr id="10" name="TextBox 10"/>
            <p:cNvSpPr txBox="1"/>
            <p:nvPr/>
          </p:nvSpPr>
          <p:spPr>
            <a:xfrm>
              <a:off x="0" y="3524237"/>
              <a:ext cx="11099800" cy="675336"/>
            </a:xfrm>
            <a:prstGeom prst="rect">
              <a:avLst/>
            </a:prstGeom>
          </p:spPr>
          <p:txBody>
            <a:bodyPr lIns="0" tIns="0" rIns="0" bIns="0" rtlCol="0" anchor="t">
              <a:spAutoFit/>
            </a:bodyPr>
            <a:lstStyle/>
            <a:p>
              <a:pPr>
                <a:lnSpc>
                  <a:spcPts val="3046"/>
                </a:lnSpc>
              </a:pPr>
              <a:r>
                <a:rPr lang="en-US" sz="2176" b="1" spc="-54">
                  <a:solidFill>
                    <a:srgbClr val="000000"/>
                  </a:solidFill>
                  <a:latin typeface="Barlow Bold"/>
                  <a:ea typeface="Barlow Bold"/>
                  <a:cs typeface="Barlow Bold"/>
                  <a:sym typeface="Barlow Bold"/>
                </a:rPr>
                <a:t>Building cloud-native applications</a:t>
              </a:r>
            </a:p>
          </p:txBody>
        </p:sp>
        <p:sp>
          <p:nvSpPr>
            <p:cNvPr id="11" name="TextBox 11"/>
            <p:cNvSpPr txBox="1"/>
            <p:nvPr/>
          </p:nvSpPr>
          <p:spPr>
            <a:xfrm>
              <a:off x="0" y="4727538"/>
              <a:ext cx="11099800" cy="1600132"/>
            </a:xfrm>
            <a:prstGeom prst="rect">
              <a:avLst/>
            </a:prstGeom>
          </p:spPr>
          <p:txBody>
            <a:bodyPr lIns="0" tIns="0" rIns="0" bIns="0" rtlCol="0" anchor="t">
              <a:spAutoFit/>
            </a:bodyPr>
            <a:lstStyle/>
            <a:p>
              <a:pPr>
                <a:lnSpc>
                  <a:spcPts val="2189"/>
                </a:lnSpc>
                <a:spcBef>
                  <a:spcPct val="0"/>
                </a:spcBef>
              </a:pPr>
              <a:r>
                <a:rPr lang="en-US" sz="1564" spc="-39">
                  <a:solidFill>
                    <a:srgbClr val="000000"/>
                  </a:solidFill>
                  <a:latin typeface="Barlow"/>
                  <a:ea typeface="Barlow"/>
                  <a:cs typeface="Barlow"/>
                  <a:sym typeface="Barlow"/>
                </a:rPr>
                <a:t>.NET Aspire offers an </a:t>
              </a:r>
              <a:r>
                <a:rPr lang="en-US" sz="1564" b="1" spc="-39">
                  <a:solidFill>
                    <a:srgbClr val="000000"/>
                  </a:solidFill>
                  <a:latin typeface="Barlow Bold"/>
                  <a:ea typeface="Barlow Bold"/>
                  <a:cs typeface="Barlow Bold"/>
                  <a:sym typeface="Barlow Bold"/>
                </a:rPr>
                <a:t>opinionated stack</a:t>
              </a:r>
              <a:r>
                <a:rPr lang="en-US" sz="1564" spc="-39">
                  <a:solidFill>
                    <a:srgbClr val="000000"/>
                  </a:solidFill>
                  <a:latin typeface="Barlow"/>
                  <a:ea typeface="Barlow"/>
                  <a:cs typeface="Barlow"/>
                  <a:sym typeface="Barlow"/>
                </a:rPr>
                <a:t> for developing cloud-native applications, providing local orchestration and curated components to streamline the deployment process for .NET developers.</a:t>
              </a:r>
            </a:p>
          </p:txBody>
        </p:sp>
      </p:grpSp>
      <p:pic>
        <p:nvPicPr>
          <p:cNvPr id="8196" name="Picture 4" descr="Hello .NET Aspire | Victor Frye">
            <a:extLst>
              <a:ext uri="{FF2B5EF4-FFF2-40B4-BE49-F238E27FC236}">
                <a16:creationId xmlns:a16="http://schemas.microsoft.com/office/drawing/2014/main" id="{DCAE7756-5410-FC08-8CFC-0B91B31B196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0826"/>
          <a:stretch>
            <a:fillRect/>
          </a:stretch>
        </p:blipFill>
        <p:spPr bwMode="auto">
          <a:xfrm>
            <a:off x="0" y="-1"/>
            <a:ext cx="6114616" cy="69945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11736140" y="6281275"/>
            <a:ext cx="259901" cy="259901"/>
          </a:xfrm>
          <a:custGeom>
            <a:avLst/>
            <a:gdLst/>
            <a:ahLst/>
            <a:cxnLst/>
            <a:rect l="l" t="t" r="r" b="b"/>
            <a:pathLst>
              <a:path w="382242" h="382242">
                <a:moveTo>
                  <a:pt x="0" y="0"/>
                </a:moveTo>
                <a:lnTo>
                  <a:pt x="382242" y="0"/>
                </a:lnTo>
                <a:lnTo>
                  <a:pt x="382242" y="382242"/>
                </a:lnTo>
                <a:lnTo>
                  <a:pt x="0" y="3822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grpSp>
        <p:nvGrpSpPr>
          <p:cNvPr id="8" name="Group 8"/>
          <p:cNvGrpSpPr/>
          <p:nvPr/>
        </p:nvGrpSpPr>
        <p:grpSpPr>
          <a:xfrm>
            <a:off x="6321860" y="1115562"/>
            <a:ext cx="5660384" cy="3173388"/>
            <a:chOff x="0" y="104775"/>
            <a:chExt cx="11099800" cy="6222895"/>
          </a:xfrm>
        </p:grpSpPr>
        <p:sp>
          <p:nvSpPr>
            <p:cNvPr id="9" name="TextBox 9"/>
            <p:cNvSpPr txBox="1"/>
            <p:nvPr/>
          </p:nvSpPr>
          <p:spPr>
            <a:xfrm>
              <a:off x="0" y="104775"/>
              <a:ext cx="11099800" cy="2565037"/>
            </a:xfrm>
            <a:prstGeom prst="rect">
              <a:avLst/>
            </a:prstGeom>
          </p:spPr>
          <p:txBody>
            <a:bodyPr lIns="0" tIns="0" rIns="0" bIns="0" rtlCol="0" anchor="t">
              <a:spAutoFit/>
            </a:bodyPr>
            <a:lstStyle/>
            <a:p>
              <a:pPr>
                <a:lnSpc>
                  <a:spcPts val="5140"/>
                </a:lnSpc>
              </a:pPr>
              <a:r>
                <a:rPr lang="en-US" sz="4895" spc="-122">
                  <a:solidFill>
                    <a:srgbClr val="000000"/>
                  </a:solidFill>
                  <a:latin typeface="Barlow"/>
                  <a:ea typeface="Barlow"/>
                  <a:cs typeface="Barlow"/>
                  <a:sym typeface="Barlow"/>
                </a:rPr>
                <a:t>Aspire Integration with ACA</a:t>
              </a:r>
            </a:p>
          </p:txBody>
        </p:sp>
        <p:sp>
          <p:nvSpPr>
            <p:cNvPr id="10" name="TextBox 10"/>
            <p:cNvSpPr txBox="1"/>
            <p:nvPr/>
          </p:nvSpPr>
          <p:spPr>
            <a:xfrm>
              <a:off x="0" y="3524237"/>
              <a:ext cx="11099800" cy="675336"/>
            </a:xfrm>
            <a:prstGeom prst="rect">
              <a:avLst/>
            </a:prstGeom>
          </p:spPr>
          <p:txBody>
            <a:bodyPr lIns="0" tIns="0" rIns="0" bIns="0" rtlCol="0" anchor="t">
              <a:spAutoFit/>
            </a:bodyPr>
            <a:lstStyle/>
            <a:p>
              <a:pPr>
                <a:lnSpc>
                  <a:spcPts val="3046"/>
                </a:lnSpc>
              </a:pPr>
              <a:r>
                <a:rPr lang="en-US" sz="2176" b="1" spc="-54">
                  <a:solidFill>
                    <a:srgbClr val="000000"/>
                  </a:solidFill>
                  <a:latin typeface="Barlow Bold"/>
                  <a:ea typeface="Barlow Bold"/>
                  <a:cs typeface="Barlow Bold"/>
                  <a:sym typeface="Barlow Bold"/>
                </a:rPr>
                <a:t>Seamless deployment process</a:t>
              </a:r>
            </a:p>
          </p:txBody>
        </p:sp>
        <p:sp>
          <p:nvSpPr>
            <p:cNvPr id="11" name="TextBox 11"/>
            <p:cNvSpPr txBox="1"/>
            <p:nvPr/>
          </p:nvSpPr>
          <p:spPr>
            <a:xfrm>
              <a:off x="0" y="4727538"/>
              <a:ext cx="11099800" cy="1600132"/>
            </a:xfrm>
            <a:prstGeom prst="rect">
              <a:avLst/>
            </a:prstGeom>
          </p:spPr>
          <p:txBody>
            <a:bodyPr lIns="0" tIns="0" rIns="0" bIns="0" rtlCol="0" anchor="t">
              <a:spAutoFit/>
            </a:bodyPr>
            <a:lstStyle/>
            <a:p>
              <a:pPr>
                <a:lnSpc>
                  <a:spcPts val="2189"/>
                </a:lnSpc>
                <a:spcBef>
                  <a:spcPct val="0"/>
                </a:spcBef>
              </a:pPr>
              <a:r>
                <a:rPr lang="en-US" sz="1564" spc="-39">
                  <a:solidFill>
                    <a:srgbClr val="000000"/>
                  </a:solidFill>
                  <a:latin typeface="Barlow"/>
                  <a:ea typeface="Barlow"/>
                  <a:cs typeface="Barlow"/>
                  <a:sym typeface="Barlow"/>
                </a:rPr>
                <a:t>Leverage </a:t>
              </a:r>
              <a:r>
                <a:rPr lang="en-US" sz="1564" b="1" spc="-39">
                  <a:solidFill>
                    <a:srgbClr val="000000"/>
                  </a:solidFill>
                  <a:latin typeface="Barlow Bold"/>
                  <a:ea typeface="Barlow Bold"/>
                  <a:cs typeface="Barlow Bold"/>
                  <a:sym typeface="Barlow Bold"/>
                </a:rPr>
                <a:t>Aspire's orchestration</a:t>
              </a:r>
              <a:r>
                <a:rPr lang="en-US" sz="1564" spc="-39">
                  <a:solidFill>
                    <a:srgbClr val="000000"/>
                  </a:solidFill>
                  <a:latin typeface="Barlow"/>
                  <a:ea typeface="Barlow"/>
                  <a:cs typeface="Barlow"/>
                  <a:sym typeface="Barlow"/>
                </a:rPr>
                <a:t> capabilities to deploy microservices efficiently as Azure Container Apps, ensuring a smooth transition from local development to production environments.</a:t>
              </a:r>
            </a:p>
          </p:txBody>
        </p:sp>
      </p:grpSp>
      <p:pic>
        <p:nvPicPr>
          <p:cNvPr id="9222" name="Picture 6" descr="NET Aspire 1: What Is .NET Aspire?">
            <a:extLst>
              <a:ext uri="{FF2B5EF4-FFF2-40B4-BE49-F238E27FC236}">
                <a16:creationId xmlns:a16="http://schemas.microsoft.com/office/drawing/2014/main" id="{1DF12E62-2C22-1FFE-6405-A7856E5B8F2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5534"/>
          <a:stretch>
            <a:fillRect/>
          </a:stretch>
        </p:blipFill>
        <p:spPr bwMode="auto">
          <a:xfrm>
            <a:off x="0" y="0"/>
            <a:ext cx="5946324" cy="699836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Azure Container Apps (@AzContainerApp) / X">
            <a:extLst>
              <a:ext uri="{FF2B5EF4-FFF2-40B4-BE49-F238E27FC236}">
                <a16:creationId xmlns:a16="http://schemas.microsoft.com/office/drawing/2014/main" id="{872AE005-CBAB-0001-F90E-4397C485E6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9467" y="27907"/>
            <a:ext cx="1718744" cy="1718744"/>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B2B15463-B3C2-605A-009C-BC4725BB677D}"/>
              </a:ext>
            </a:extLst>
          </p:cNvPr>
          <p:cNvPicPr>
            <a:picLocks noChangeAspect="1"/>
          </p:cNvPicPr>
          <p:nvPr/>
        </p:nvPicPr>
        <p:blipFill>
          <a:blip r:embed="rId7"/>
          <a:stretch>
            <a:fillRect/>
          </a:stretch>
        </p:blipFill>
        <p:spPr>
          <a:xfrm>
            <a:off x="7304690" y="4558188"/>
            <a:ext cx="3476268" cy="231751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4E2B4-3A3E-3AE2-9591-FEA1728BA519}"/>
            </a:ext>
          </a:extLst>
        </p:cNvPr>
        <p:cNvGrpSpPr/>
        <p:nvPr/>
      </p:nvGrpSpPr>
      <p:grpSpPr>
        <a:xfrm>
          <a:off x="0" y="0"/>
          <a:ext cx="0" cy="0"/>
          <a:chOff x="0" y="0"/>
          <a:chExt cx="0" cy="0"/>
        </a:xfrm>
      </p:grpSpPr>
      <p:pic>
        <p:nvPicPr>
          <p:cNvPr id="2" name="Imagen 1">
            <a:extLst>
              <a:ext uri="{FF2B5EF4-FFF2-40B4-BE49-F238E27FC236}">
                <a16:creationId xmlns:a16="http://schemas.microsoft.com/office/drawing/2014/main" id="{A53EF555-2839-3685-9337-9118B5984F3D}"/>
              </a:ext>
            </a:extLst>
          </p:cNvPr>
          <p:cNvPicPr>
            <a:picLocks noChangeAspect="1"/>
          </p:cNvPicPr>
          <p:nvPr/>
        </p:nvPicPr>
        <p:blipFill>
          <a:blip r:embed="rId2"/>
          <a:stretch>
            <a:fillRect/>
          </a:stretch>
        </p:blipFill>
        <p:spPr>
          <a:xfrm>
            <a:off x="7056437" y="4335463"/>
            <a:ext cx="5007873" cy="1981200"/>
          </a:xfrm>
          <a:prstGeom prst="rect">
            <a:avLst/>
          </a:prstGeom>
        </p:spPr>
      </p:pic>
      <p:pic>
        <p:nvPicPr>
          <p:cNvPr id="4" name="Imagen 3">
            <a:extLst>
              <a:ext uri="{FF2B5EF4-FFF2-40B4-BE49-F238E27FC236}">
                <a16:creationId xmlns:a16="http://schemas.microsoft.com/office/drawing/2014/main" id="{BA1FAC8B-26B4-D50E-3619-4EAC61C4C945}"/>
              </a:ext>
            </a:extLst>
          </p:cNvPr>
          <p:cNvPicPr>
            <a:picLocks noChangeAspect="1"/>
          </p:cNvPicPr>
          <p:nvPr/>
        </p:nvPicPr>
        <p:blipFill>
          <a:blip r:embed="rId3"/>
          <a:stretch>
            <a:fillRect/>
          </a:stretch>
        </p:blipFill>
        <p:spPr>
          <a:xfrm>
            <a:off x="503237" y="205637"/>
            <a:ext cx="6324600" cy="6583249"/>
          </a:xfrm>
          <a:prstGeom prst="rect">
            <a:avLst/>
          </a:prstGeom>
        </p:spPr>
      </p:pic>
      <p:pic>
        <p:nvPicPr>
          <p:cNvPr id="3" name="Imagen 2">
            <a:extLst>
              <a:ext uri="{FF2B5EF4-FFF2-40B4-BE49-F238E27FC236}">
                <a16:creationId xmlns:a16="http://schemas.microsoft.com/office/drawing/2014/main" id="{E0FFA0CA-A523-FEFA-CDBA-63E27C0E6209}"/>
              </a:ext>
            </a:extLst>
          </p:cNvPr>
          <p:cNvPicPr>
            <a:picLocks noChangeAspect="1"/>
          </p:cNvPicPr>
          <p:nvPr/>
        </p:nvPicPr>
        <p:blipFill>
          <a:blip r:embed="rId4"/>
          <a:srcRect/>
          <a:stretch/>
        </p:blipFill>
        <p:spPr>
          <a:xfrm>
            <a:off x="7438423" y="678566"/>
            <a:ext cx="4243900" cy="3270464"/>
          </a:xfrm>
          <a:prstGeom prst="rect">
            <a:avLst/>
          </a:prstGeom>
        </p:spPr>
      </p:pic>
    </p:spTree>
    <p:extLst>
      <p:ext uri="{BB962C8B-B14F-4D97-AF65-F5344CB8AC3E}">
        <p14:creationId xmlns:p14="http://schemas.microsoft.com/office/powerpoint/2010/main" val="56999370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99798" y="1115561"/>
            <a:ext cx="4682446" cy="3964357"/>
            <a:chOff x="0" y="104775"/>
            <a:chExt cx="9182100" cy="7773954"/>
          </a:xfrm>
        </p:grpSpPr>
        <p:sp>
          <p:nvSpPr>
            <p:cNvPr id="3" name="TextBox 3"/>
            <p:cNvSpPr txBox="1"/>
            <p:nvPr/>
          </p:nvSpPr>
          <p:spPr>
            <a:xfrm>
              <a:off x="0" y="104775"/>
              <a:ext cx="9182100" cy="2565036"/>
            </a:xfrm>
            <a:prstGeom prst="rect">
              <a:avLst/>
            </a:prstGeom>
          </p:spPr>
          <p:txBody>
            <a:bodyPr lIns="0" tIns="0" rIns="0" bIns="0" rtlCol="0" anchor="t">
              <a:spAutoFit/>
            </a:bodyPr>
            <a:lstStyle/>
            <a:p>
              <a:pPr>
                <a:lnSpc>
                  <a:spcPts val="5140"/>
                </a:lnSpc>
                <a:spcBef>
                  <a:spcPct val="0"/>
                </a:spcBef>
              </a:pPr>
              <a:r>
                <a:rPr lang="en-US" sz="4895" spc="-122">
                  <a:solidFill>
                    <a:srgbClr val="000000"/>
                  </a:solidFill>
                  <a:latin typeface="Barlow"/>
                  <a:ea typeface="Barlow"/>
                  <a:cs typeface="Barlow"/>
                  <a:sym typeface="Barlow"/>
                </a:rPr>
                <a:t>Tips &amp; Tricks for ACA</a:t>
              </a:r>
            </a:p>
          </p:txBody>
        </p:sp>
        <p:sp>
          <p:nvSpPr>
            <p:cNvPr id="4" name="TextBox 4"/>
            <p:cNvSpPr txBox="1"/>
            <p:nvPr/>
          </p:nvSpPr>
          <p:spPr>
            <a:xfrm>
              <a:off x="0" y="3514725"/>
              <a:ext cx="9182100" cy="675336"/>
            </a:xfrm>
            <a:prstGeom prst="rect">
              <a:avLst/>
            </a:prstGeom>
          </p:spPr>
          <p:txBody>
            <a:bodyPr lIns="0" tIns="0" rIns="0" bIns="0" rtlCol="0" anchor="t">
              <a:spAutoFit/>
            </a:bodyPr>
            <a:lstStyle/>
            <a:p>
              <a:pPr>
                <a:lnSpc>
                  <a:spcPts val="3045"/>
                </a:lnSpc>
                <a:spcBef>
                  <a:spcPct val="0"/>
                </a:spcBef>
              </a:pPr>
              <a:r>
                <a:rPr lang="en-US" sz="2175" b="1" spc="-54">
                  <a:solidFill>
                    <a:srgbClr val="000000"/>
                  </a:solidFill>
                  <a:latin typeface="Barlow Bold"/>
                  <a:ea typeface="Barlow Bold"/>
                  <a:cs typeface="Barlow Bold"/>
                  <a:sym typeface="Barlow Bold"/>
                </a:rPr>
                <a:t>Essential best practices for deployment</a:t>
              </a:r>
            </a:p>
          </p:txBody>
        </p:sp>
        <p:sp>
          <p:nvSpPr>
            <p:cNvPr id="5" name="TextBox 5"/>
            <p:cNvSpPr txBox="1"/>
            <p:nvPr/>
          </p:nvSpPr>
          <p:spPr>
            <a:xfrm>
              <a:off x="0" y="5172111"/>
              <a:ext cx="9182100" cy="2706618"/>
            </a:xfrm>
            <a:prstGeom prst="rect">
              <a:avLst/>
            </a:prstGeom>
          </p:spPr>
          <p:txBody>
            <a:bodyPr lIns="0" tIns="0" rIns="0" bIns="0" rtlCol="0" anchor="t">
              <a:spAutoFit/>
            </a:bodyPr>
            <a:lstStyle/>
            <a:p>
              <a:pPr marL="337619" lvl="1" indent="-168809">
                <a:lnSpc>
                  <a:spcPts val="2189"/>
                </a:lnSpc>
                <a:buFont typeface="Arial"/>
                <a:buChar char="•"/>
              </a:pPr>
              <a:r>
                <a:rPr lang="en-US" sz="1564" spc="-39">
                  <a:solidFill>
                    <a:srgbClr val="000000"/>
                  </a:solidFill>
                  <a:latin typeface="Barlow"/>
                  <a:ea typeface="Barlow"/>
                  <a:cs typeface="Barlow"/>
                  <a:sym typeface="Barlow"/>
                </a:rPr>
                <a:t>Externalize configuration settings</a:t>
              </a:r>
            </a:p>
            <a:p>
              <a:pPr marL="337619" lvl="1" indent="-168809">
                <a:lnSpc>
                  <a:spcPts val="2189"/>
                </a:lnSpc>
                <a:buFont typeface="Arial"/>
                <a:buChar char="•"/>
              </a:pPr>
              <a:r>
                <a:rPr lang="en-US" sz="1564" spc="-39">
                  <a:solidFill>
                    <a:srgbClr val="000000"/>
                  </a:solidFill>
                  <a:latin typeface="Barlow"/>
                  <a:ea typeface="Barlow"/>
                  <a:cs typeface="Barlow"/>
                  <a:sym typeface="Barlow"/>
                </a:rPr>
                <a:t>Enable health check endpoints</a:t>
              </a:r>
            </a:p>
            <a:p>
              <a:pPr marL="337619" lvl="1" indent="-168809">
                <a:lnSpc>
                  <a:spcPts val="2189"/>
                </a:lnSpc>
                <a:buFont typeface="Arial"/>
                <a:buChar char="•"/>
              </a:pPr>
              <a:r>
                <a:rPr lang="en-US" sz="1564" spc="-39">
                  <a:solidFill>
                    <a:srgbClr val="000000"/>
                  </a:solidFill>
                  <a:latin typeface="Barlow"/>
                  <a:ea typeface="Barlow"/>
                  <a:cs typeface="Barlow"/>
                  <a:sym typeface="Barlow"/>
                </a:rPr>
                <a:t>Adjust scaling configurations</a:t>
              </a:r>
            </a:p>
            <a:p>
              <a:pPr marL="337619" lvl="1" indent="-168809">
                <a:lnSpc>
                  <a:spcPts val="2189"/>
                </a:lnSpc>
                <a:buFont typeface="Arial"/>
                <a:buChar char="•"/>
              </a:pPr>
              <a:r>
                <a:rPr lang="en-US" sz="1564" spc="-39">
                  <a:solidFill>
                    <a:srgbClr val="000000"/>
                  </a:solidFill>
                  <a:latin typeface="Barlow"/>
                  <a:ea typeface="Barlow"/>
                  <a:cs typeface="Barlow"/>
                  <a:sym typeface="Barlow"/>
                </a:rPr>
                <a:t>Utilize Managed Identity features</a:t>
              </a:r>
            </a:p>
            <a:p>
              <a:pPr marL="337619" lvl="1" indent="-168809">
                <a:lnSpc>
                  <a:spcPts val="2189"/>
                </a:lnSpc>
                <a:buFont typeface="Arial"/>
                <a:buChar char="•"/>
              </a:pPr>
              <a:r>
                <a:rPr lang="en-US" sz="1564" spc="-39">
                  <a:solidFill>
                    <a:srgbClr val="000000"/>
                  </a:solidFill>
                  <a:latin typeface="Barlow"/>
                  <a:ea typeface="Barlow"/>
                  <a:cs typeface="Barlow"/>
                  <a:sym typeface="Barlow"/>
                </a:rPr>
                <a:t>Implement CI/CD pipelines</a:t>
              </a:r>
            </a:p>
          </p:txBody>
        </p:sp>
      </p:grpSp>
      <p:sp>
        <p:nvSpPr>
          <p:cNvPr id="11" name="Freeform 11"/>
          <p:cNvSpPr/>
          <p:nvPr/>
        </p:nvSpPr>
        <p:spPr>
          <a:xfrm>
            <a:off x="11722343" y="6295072"/>
            <a:ext cx="259901" cy="259901"/>
          </a:xfrm>
          <a:custGeom>
            <a:avLst/>
            <a:gdLst/>
            <a:ahLst/>
            <a:cxnLst/>
            <a:rect l="l" t="t" r="r" b="b"/>
            <a:pathLst>
              <a:path w="382242" h="382242">
                <a:moveTo>
                  <a:pt x="0" y="0"/>
                </a:moveTo>
                <a:lnTo>
                  <a:pt x="382242" y="0"/>
                </a:lnTo>
                <a:lnTo>
                  <a:pt x="382242" y="382242"/>
                </a:lnTo>
                <a:lnTo>
                  <a:pt x="0" y="3822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pic>
        <p:nvPicPr>
          <p:cNvPr id="10252" name="Picture 12" descr="Tips and Tricks">
            <a:extLst>
              <a:ext uri="{FF2B5EF4-FFF2-40B4-BE49-F238E27FC236}">
                <a16:creationId xmlns:a16="http://schemas.microsoft.com/office/drawing/2014/main" id="{E12BE2D9-2A26-13E3-DF4E-8F9BCFF4F6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6994525" cy="69945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11736140" y="6281275"/>
            <a:ext cx="259901" cy="259901"/>
          </a:xfrm>
          <a:custGeom>
            <a:avLst/>
            <a:gdLst/>
            <a:ahLst/>
            <a:cxnLst/>
            <a:rect l="l" t="t" r="r" b="b"/>
            <a:pathLst>
              <a:path w="382242" h="382242">
                <a:moveTo>
                  <a:pt x="0" y="0"/>
                </a:moveTo>
                <a:lnTo>
                  <a:pt x="382242" y="0"/>
                </a:lnTo>
                <a:lnTo>
                  <a:pt x="382242" y="382242"/>
                </a:lnTo>
                <a:lnTo>
                  <a:pt x="0" y="3822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grpSp>
        <p:nvGrpSpPr>
          <p:cNvPr id="8" name="Group 8"/>
          <p:cNvGrpSpPr/>
          <p:nvPr/>
        </p:nvGrpSpPr>
        <p:grpSpPr>
          <a:xfrm>
            <a:off x="6321860" y="1115562"/>
            <a:ext cx="5660384" cy="3455516"/>
            <a:chOff x="0" y="104775"/>
            <a:chExt cx="11099800" cy="6776138"/>
          </a:xfrm>
        </p:grpSpPr>
        <p:sp>
          <p:nvSpPr>
            <p:cNvPr id="9" name="TextBox 9"/>
            <p:cNvSpPr txBox="1"/>
            <p:nvPr/>
          </p:nvSpPr>
          <p:spPr>
            <a:xfrm>
              <a:off x="0" y="104775"/>
              <a:ext cx="11099800" cy="2565037"/>
            </a:xfrm>
            <a:prstGeom prst="rect">
              <a:avLst/>
            </a:prstGeom>
          </p:spPr>
          <p:txBody>
            <a:bodyPr lIns="0" tIns="0" rIns="0" bIns="0" rtlCol="0" anchor="t">
              <a:spAutoFit/>
            </a:bodyPr>
            <a:lstStyle/>
            <a:p>
              <a:pPr>
                <a:lnSpc>
                  <a:spcPts val="5140"/>
                </a:lnSpc>
              </a:pPr>
              <a:r>
                <a:rPr lang="en-US" sz="4895" spc="-122">
                  <a:solidFill>
                    <a:srgbClr val="000000"/>
                  </a:solidFill>
                  <a:latin typeface="Barlow"/>
                  <a:ea typeface="Barlow"/>
                  <a:cs typeface="Barlow"/>
                  <a:sym typeface="Barlow"/>
                </a:rPr>
                <a:t>Pricing and Cost Control</a:t>
              </a:r>
            </a:p>
          </p:txBody>
        </p:sp>
        <p:sp>
          <p:nvSpPr>
            <p:cNvPr id="10" name="TextBox 10"/>
            <p:cNvSpPr txBox="1"/>
            <p:nvPr/>
          </p:nvSpPr>
          <p:spPr>
            <a:xfrm>
              <a:off x="0" y="3524235"/>
              <a:ext cx="11099800" cy="675336"/>
            </a:xfrm>
            <a:prstGeom prst="rect">
              <a:avLst/>
            </a:prstGeom>
          </p:spPr>
          <p:txBody>
            <a:bodyPr lIns="0" tIns="0" rIns="0" bIns="0" rtlCol="0" anchor="t">
              <a:spAutoFit/>
            </a:bodyPr>
            <a:lstStyle/>
            <a:p>
              <a:pPr>
                <a:lnSpc>
                  <a:spcPts val="3046"/>
                </a:lnSpc>
              </a:pPr>
              <a:r>
                <a:rPr lang="en-US" sz="2176" b="1" spc="-54">
                  <a:solidFill>
                    <a:srgbClr val="000000"/>
                  </a:solidFill>
                  <a:latin typeface="Barlow Bold"/>
                  <a:ea typeface="Barlow Bold"/>
                  <a:cs typeface="Barlow Bold"/>
                  <a:sym typeface="Barlow Bold"/>
                </a:rPr>
                <a:t>Understanding Cost Management</a:t>
              </a:r>
            </a:p>
          </p:txBody>
        </p:sp>
        <p:sp>
          <p:nvSpPr>
            <p:cNvPr id="11" name="TextBox 11"/>
            <p:cNvSpPr txBox="1"/>
            <p:nvPr/>
          </p:nvSpPr>
          <p:spPr>
            <a:xfrm>
              <a:off x="0" y="4727539"/>
              <a:ext cx="11099800" cy="2153374"/>
            </a:xfrm>
            <a:prstGeom prst="rect">
              <a:avLst/>
            </a:prstGeom>
          </p:spPr>
          <p:txBody>
            <a:bodyPr lIns="0" tIns="0" rIns="0" bIns="0" rtlCol="0" anchor="t">
              <a:spAutoFit/>
            </a:bodyPr>
            <a:lstStyle/>
            <a:p>
              <a:pPr>
                <a:lnSpc>
                  <a:spcPts val="2189"/>
                </a:lnSpc>
                <a:spcBef>
                  <a:spcPct val="0"/>
                </a:spcBef>
              </a:pPr>
              <a:r>
                <a:rPr lang="en-US" sz="1564" spc="-39">
                  <a:solidFill>
                    <a:srgbClr val="000000"/>
                  </a:solidFill>
                  <a:latin typeface="Barlow"/>
                  <a:ea typeface="Barlow"/>
                  <a:cs typeface="Barlow"/>
                  <a:sym typeface="Barlow"/>
                </a:rPr>
                <a:t>Effective </a:t>
              </a:r>
              <a:r>
                <a:rPr lang="en-US" sz="1564" b="1" spc="-39">
                  <a:solidFill>
                    <a:srgbClr val="000000"/>
                  </a:solidFill>
                  <a:latin typeface="Barlow Bold"/>
                  <a:ea typeface="Barlow Bold"/>
                  <a:cs typeface="Barlow Bold"/>
                  <a:sym typeface="Barlow Bold"/>
                </a:rPr>
                <a:t>cost management</a:t>
              </a:r>
              <a:r>
                <a:rPr lang="en-US" sz="1564" spc="-39">
                  <a:solidFill>
                    <a:srgbClr val="000000"/>
                  </a:solidFill>
                  <a:latin typeface="Barlow"/>
                  <a:ea typeface="Barlow"/>
                  <a:cs typeface="Barlow"/>
                  <a:sym typeface="Barlow"/>
                </a:rPr>
                <a:t> in Azure Container Apps involves monitoring usage, selecting the appropriate pricing tier, and leveraging </a:t>
              </a:r>
              <a:r>
                <a:rPr lang="en-US" sz="1564" b="1" spc="-39">
                  <a:solidFill>
                    <a:srgbClr val="000000"/>
                  </a:solidFill>
                  <a:latin typeface="Barlow Bold"/>
                  <a:ea typeface="Barlow Bold"/>
                  <a:cs typeface="Barlow Bold"/>
                  <a:sym typeface="Barlow Bold"/>
                </a:rPr>
                <a:t>autoscaling</a:t>
              </a:r>
              <a:r>
                <a:rPr lang="en-US" sz="1564" spc="-39">
                  <a:solidFill>
                    <a:srgbClr val="000000"/>
                  </a:solidFill>
                  <a:latin typeface="Barlow"/>
                  <a:ea typeface="Barlow"/>
                  <a:cs typeface="Barlow"/>
                  <a:sym typeface="Barlow"/>
                </a:rPr>
                <a:t> to optimize expenses while maintaining performance.</a:t>
              </a:r>
            </a:p>
          </p:txBody>
        </p:sp>
      </p:grpSp>
      <p:pic>
        <p:nvPicPr>
          <p:cNvPr id="11266" name="Picture 2" descr="Understand Value-Based Pricing: Key Strategies and Benefits">
            <a:extLst>
              <a:ext uri="{FF2B5EF4-FFF2-40B4-BE49-F238E27FC236}">
                <a16:creationId xmlns:a16="http://schemas.microsoft.com/office/drawing/2014/main" id="{09B1777A-A094-DCE8-F8A3-C3C920FAEB2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66" t="3303" r="48050" b="6481"/>
          <a:stretch>
            <a:fillRect/>
          </a:stretch>
        </p:blipFill>
        <p:spPr bwMode="auto">
          <a:xfrm>
            <a:off x="-1" y="0"/>
            <a:ext cx="5611971" cy="69945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99798" y="1115562"/>
            <a:ext cx="4682446" cy="4346465"/>
            <a:chOff x="0" y="104775"/>
            <a:chExt cx="9182100" cy="8523253"/>
          </a:xfrm>
        </p:grpSpPr>
        <p:sp>
          <p:nvSpPr>
            <p:cNvPr id="3" name="TextBox 3"/>
            <p:cNvSpPr txBox="1"/>
            <p:nvPr/>
          </p:nvSpPr>
          <p:spPr>
            <a:xfrm>
              <a:off x="0" y="104775"/>
              <a:ext cx="9182100" cy="2565037"/>
            </a:xfrm>
            <a:prstGeom prst="rect">
              <a:avLst/>
            </a:prstGeom>
          </p:spPr>
          <p:txBody>
            <a:bodyPr lIns="0" tIns="0" rIns="0" bIns="0" rtlCol="0" anchor="t">
              <a:spAutoFit/>
            </a:bodyPr>
            <a:lstStyle/>
            <a:p>
              <a:pPr>
                <a:lnSpc>
                  <a:spcPts val="5140"/>
                </a:lnSpc>
                <a:spcBef>
                  <a:spcPct val="0"/>
                </a:spcBef>
              </a:pPr>
              <a:r>
                <a:rPr lang="en-US" sz="4895" spc="-122">
                  <a:solidFill>
                    <a:srgbClr val="000000"/>
                  </a:solidFill>
                  <a:latin typeface="Barlow"/>
                  <a:ea typeface="Barlow"/>
                  <a:cs typeface="Barlow"/>
                  <a:sym typeface="Barlow"/>
                </a:rPr>
                <a:t>Resources and Next Steps</a:t>
              </a:r>
            </a:p>
          </p:txBody>
        </p:sp>
        <p:sp>
          <p:nvSpPr>
            <p:cNvPr id="4" name="TextBox 4"/>
            <p:cNvSpPr txBox="1"/>
            <p:nvPr/>
          </p:nvSpPr>
          <p:spPr>
            <a:xfrm>
              <a:off x="0" y="3514725"/>
              <a:ext cx="9182100" cy="1429757"/>
            </a:xfrm>
            <a:prstGeom prst="rect">
              <a:avLst/>
            </a:prstGeom>
          </p:spPr>
          <p:txBody>
            <a:bodyPr lIns="0" tIns="0" rIns="0" bIns="0" rtlCol="0" anchor="t">
              <a:spAutoFit/>
            </a:bodyPr>
            <a:lstStyle/>
            <a:p>
              <a:pPr>
                <a:lnSpc>
                  <a:spcPts val="3045"/>
                </a:lnSpc>
                <a:spcBef>
                  <a:spcPct val="0"/>
                </a:spcBef>
              </a:pPr>
              <a:r>
                <a:rPr lang="en-US" sz="2175" b="1" spc="-54">
                  <a:solidFill>
                    <a:srgbClr val="000000"/>
                  </a:solidFill>
                  <a:latin typeface="Barlow Bold"/>
                  <a:ea typeface="Barlow Bold"/>
                  <a:cs typeface="Barlow Bold"/>
                  <a:sym typeface="Barlow Bold"/>
                </a:rPr>
                <a:t>Explore documentation and further learning</a:t>
              </a:r>
            </a:p>
          </p:txBody>
        </p:sp>
        <p:sp>
          <p:nvSpPr>
            <p:cNvPr id="5" name="TextBox 5"/>
            <p:cNvSpPr txBox="1"/>
            <p:nvPr/>
          </p:nvSpPr>
          <p:spPr>
            <a:xfrm>
              <a:off x="0" y="5921410"/>
              <a:ext cx="9182100" cy="2706618"/>
            </a:xfrm>
            <a:prstGeom prst="rect">
              <a:avLst/>
            </a:prstGeom>
          </p:spPr>
          <p:txBody>
            <a:bodyPr lIns="0" tIns="0" rIns="0" bIns="0" rtlCol="0" anchor="t">
              <a:spAutoFit/>
            </a:bodyPr>
            <a:lstStyle/>
            <a:p>
              <a:pPr marL="337619" lvl="1" indent="-168809">
                <a:lnSpc>
                  <a:spcPts val="2189"/>
                </a:lnSpc>
                <a:buFont typeface="Arial"/>
                <a:buChar char="•"/>
              </a:pPr>
              <a:r>
                <a:rPr lang="en-US" sz="1564" spc="-39">
                  <a:solidFill>
                    <a:srgbClr val="000000"/>
                  </a:solidFill>
                  <a:latin typeface="Barlow"/>
                  <a:ea typeface="Barlow"/>
                  <a:cs typeface="Barlow"/>
                  <a:sym typeface="Barlow"/>
                </a:rPr>
                <a:t>Azure Container Apps overview</a:t>
              </a:r>
            </a:p>
            <a:p>
              <a:pPr marL="337619" lvl="1" indent="-168809">
                <a:lnSpc>
                  <a:spcPts val="2189"/>
                </a:lnSpc>
                <a:buFont typeface="Arial"/>
                <a:buChar char="•"/>
              </a:pPr>
              <a:r>
                <a:rPr lang="en-US" sz="1564" spc="-39">
                  <a:solidFill>
                    <a:srgbClr val="000000"/>
                  </a:solidFill>
                  <a:latin typeface="Barlow"/>
                  <a:ea typeface="Barlow"/>
                  <a:cs typeface="Barlow"/>
                  <a:sym typeface="Barlow"/>
                </a:rPr>
                <a:t>.NET Aspire overview</a:t>
              </a:r>
            </a:p>
            <a:p>
              <a:pPr marL="337619" lvl="1" indent="-168809">
                <a:lnSpc>
                  <a:spcPts val="2189"/>
                </a:lnSpc>
                <a:buFont typeface="Arial"/>
                <a:buChar char="•"/>
              </a:pPr>
              <a:r>
                <a:rPr lang="en-US" sz="1564" spc="-39">
                  <a:solidFill>
                    <a:srgbClr val="000000"/>
                  </a:solidFill>
                  <a:latin typeface="Barlow"/>
                  <a:ea typeface="Barlow"/>
                  <a:cs typeface="Barlow"/>
                  <a:sym typeface="Barlow"/>
                </a:rPr>
                <a:t>Dapr documentation available</a:t>
              </a:r>
            </a:p>
            <a:p>
              <a:pPr marL="337619" lvl="1" indent="-168809">
                <a:lnSpc>
                  <a:spcPts val="2189"/>
                </a:lnSpc>
                <a:buFont typeface="Arial"/>
                <a:buChar char="•"/>
              </a:pPr>
              <a:r>
                <a:rPr lang="en-US" sz="1564" spc="-39">
                  <a:solidFill>
                    <a:srgbClr val="000000"/>
                  </a:solidFill>
                  <a:latin typeface="Barlow"/>
                  <a:ea typeface="Barlow"/>
                  <a:cs typeface="Barlow"/>
                  <a:sym typeface="Barlow"/>
                </a:rPr>
                <a:t>Try a small service</a:t>
              </a:r>
            </a:p>
            <a:p>
              <a:pPr marL="337619" lvl="1" indent="-168809">
                <a:lnSpc>
                  <a:spcPts val="2189"/>
                </a:lnSpc>
                <a:buFont typeface="Arial"/>
                <a:buChar char="•"/>
              </a:pPr>
              <a:r>
                <a:rPr lang="en-US" sz="1564" spc="-39">
                  <a:solidFill>
                    <a:srgbClr val="000000"/>
                  </a:solidFill>
                  <a:latin typeface="Barlow"/>
                  <a:ea typeface="Barlow"/>
                  <a:cs typeface="Barlow"/>
                  <a:sym typeface="Barlow"/>
                </a:rPr>
                <a:t>Explore community resources</a:t>
              </a:r>
            </a:p>
          </p:txBody>
        </p:sp>
      </p:grpSp>
      <p:sp>
        <p:nvSpPr>
          <p:cNvPr id="11" name="Freeform 11"/>
          <p:cNvSpPr/>
          <p:nvPr/>
        </p:nvSpPr>
        <p:spPr>
          <a:xfrm>
            <a:off x="11722343" y="6295072"/>
            <a:ext cx="259901" cy="259901"/>
          </a:xfrm>
          <a:custGeom>
            <a:avLst/>
            <a:gdLst/>
            <a:ahLst/>
            <a:cxnLst/>
            <a:rect l="l" t="t" r="r" b="b"/>
            <a:pathLst>
              <a:path w="382242" h="382242">
                <a:moveTo>
                  <a:pt x="0" y="0"/>
                </a:moveTo>
                <a:lnTo>
                  <a:pt x="382242" y="0"/>
                </a:lnTo>
                <a:lnTo>
                  <a:pt x="382242" y="382242"/>
                </a:lnTo>
                <a:lnTo>
                  <a:pt x="0" y="3822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pic>
        <p:nvPicPr>
          <p:cNvPr id="12290" name="Picture 2" descr="1.800+ Next Steps Ilustraciones de Stock, gráficos vectoriales libres de  derechos y clip art - iStock | Pasos, Huellas, Reunion">
            <a:extLst>
              <a:ext uri="{FF2B5EF4-FFF2-40B4-BE49-F238E27FC236}">
                <a16:creationId xmlns:a16="http://schemas.microsoft.com/office/drawing/2014/main" id="{9720BC03-AC71-8EB9-B6A0-490EE7FBCD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03"/>
            <a:ext cx="6916403" cy="69964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45526-CE19-C3C3-5C36-7DE9C251A99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54A5299-3F06-3EE1-8BFA-0B9642DE95CD}"/>
              </a:ext>
            </a:extLst>
          </p:cNvPr>
          <p:cNvSpPr txBox="1"/>
          <p:nvPr/>
        </p:nvSpPr>
        <p:spPr>
          <a:xfrm>
            <a:off x="534472" y="2381222"/>
            <a:ext cx="9371527" cy="1421928"/>
          </a:xfrm>
          <a:prstGeom prst="rect">
            <a:avLst/>
          </a:prstGeom>
          <a:noFill/>
        </p:spPr>
        <p:txBody>
          <a:bodyPr wrap="square" rtlCol="0">
            <a:spAutoFit/>
          </a:bodyPr>
          <a:lstStyle/>
          <a:p>
            <a:pPr>
              <a:lnSpc>
                <a:spcPct val="90000"/>
              </a:lnSpc>
            </a:pPr>
            <a:r>
              <a:rPr lang="en-GB" sz="9600">
                <a:latin typeface="Segoe UI Black" panose="020B0A02040204020203" pitchFamily="34" charset="0"/>
                <a:ea typeface="Segoe UI Black" panose="020B0A02040204020203" pitchFamily="34" charset="0"/>
              </a:rPr>
              <a:t>DEMO TIME !!</a:t>
            </a:r>
          </a:p>
        </p:txBody>
      </p:sp>
    </p:spTree>
    <p:custDataLst>
      <p:tags r:id="rId1"/>
    </p:custDataLst>
    <p:extLst>
      <p:ext uri="{BB962C8B-B14F-4D97-AF65-F5344CB8AC3E}">
        <p14:creationId xmlns:p14="http://schemas.microsoft.com/office/powerpoint/2010/main" val="3159997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75905-0EBF-2851-2225-9A98D5E2DAF4}"/>
            </a:ext>
          </a:extLst>
        </p:cNvPr>
        <p:cNvGrpSpPr/>
        <p:nvPr/>
      </p:nvGrpSpPr>
      <p:grpSpPr>
        <a:xfrm>
          <a:off x="0" y="0"/>
          <a:ext cx="0" cy="0"/>
          <a:chOff x="0" y="0"/>
          <a:chExt cx="0" cy="0"/>
        </a:xfrm>
      </p:grpSpPr>
      <p:pic>
        <p:nvPicPr>
          <p:cNvPr id="2" name="Imagen 1">
            <a:extLst>
              <a:ext uri="{FF2B5EF4-FFF2-40B4-BE49-F238E27FC236}">
                <a16:creationId xmlns:a16="http://schemas.microsoft.com/office/drawing/2014/main" id="{8A3C5087-FC9E-2DD9-EF0F-7F49A9DCD36B}"/>
              </a:ext>
            </a:extLst>
          </p:cNvPr>
          <p:cNvPicPr>
            <a:picLocks noChangeAspect="1"/>
          </p:cNvPicPr>
          <p:nvPr/>
        </p:nvPicPr>
        <p:blipFill>
          <a:blip r:embed="rId2"/>
          <a:stretch>
            <a:fillRect/>
          </a:stretch>
        </p:blipFill>
        <p:spPr>
          <a:xfrm>
            <a:off x="7056437" y="4335463"/>
            <a:ext cx="5007873" cy="1981200"/>
          </a:xfrm>
          <a:prstGeom prst="rect">
            <a:avLst/>
          </a:prstGeom>
        </p:spPr>
      </p:pic>
      <p:pic>
        <p:nvPicPr>
          <p:cNvPr id="4" name="Imagen 3">
            <a:extLst>
              <a:ext uri="{FF2B5EF4-FFF2-40B4-BE49-F238E27FC236}">
                <a16:creationId xmlns:a16="http://schemas.microsoft.com/office/drawing/2014/main" id="{5E694A78-7B6E-C85A-CA12-B041765E6727}"/>
              </a:ext>
            </a:extLst>
          </p:cNvPr>
          <p:cNvPicPr>
            <a:picLocks noChangeAspect="1"/>
          </p:cNvPicPr>
          <p:nvPr/>
        </p:nvPicPr>
        <p:blipFill>
          <a:blip r:embed="rId3"/>
          <a:stretch>
            <a:fillRect/>
          </a:stretch>
        </p:blipFill>
        <p:spPr>
          <a:xfrm>
            <a:off x="503237" y="205637"/>
            <a:ext cx="6324600" cy="6583249"/>
          </a:xfrm>
          <a:prstGeom prst="rect">
            <a:avLst/>
          </a:prstGeom>
        </p:spPr>
      </p:pic>
      <p:pic>
        <p:nvPicPr>
          <p:cNvPr id="3" name="Imagen 2">
            <a:extLst>
              <a:ext uri="{FF2B5EF4-FFF2-40B4-BE49-F238E27FC236}">
                <a16:creationId xmlns:a16="http://schemas.microsoft.com/office/drawing/2014/main" id="{2BD3D5A3-2DA1-ABCE-227E-B9BB763B93B4}"/>
              </a:ext>
            </a:extLst>
          </p:cNvPr>
          <p:cNvPicPr>
            <a:picLocks noChangeAspect="1"/>
          </p:cNvPicPr>
          <p:nvPr/>
        </p:nvPicPr>
        <p:blipFill>
          <a:blip r:embed="rId4"/>
          <a:srcRect/>
          <a:stretch/>
        </p:blipFill>
        <p:spPr>
          <a:xfrm>
            <a:off x="7438423" y="678566"/>
            <a:ext cx="4243900" cy="3270464"/>
          </a:xfrm>
          <a:prstGeom prst="rect">
            <a:avLst/>
          </a:prstGeom>
        </p:spPr>
      </p:pic>
    </p:spTree>
    <p:extLst>
      <p:ext uri="{BB962C8B-B14F-4D97-AF65-F5344CB8AC3E}">
        <p14:creationId xmlns:p14="http://schemas.microsoft.com/office/powerpoint/2010/main" val="348781671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3D3A5E-D251-E9AF-1707-091BA024BAEE}"/>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3025B47A-433F-066A-F23C-20D842FE90FE}"/>
              </a:ext>
            </a:extLst>
          </p:cNvPr>
          <p:cNvPicPr>
            <a:picLocks noChangeAspect="1"/>
          </p:cNvPicPr>
          <p:nvPr/>
        </p:nvPicPr>
        <p:blipFill>
          <a:blip r:embed="rId4"/>
          <a:stretch>
            <a:fillRect/>
          </a:stretch>
        </p:blipFill>
        <p:spPr>
          <a:xfrm>
            <a:off x="5261810" y="1632809"/>
            <a:ext cx="2452961" cy="2392764"/>
          </a:xfrm>
          <a:prstGeom prst="rect">
            <a:avLst/>
          </a:prstGeom>
        </p:spPr>
      </p:pic>
      <p:sp>
        <p:nvSpPr>
          <p:cNvPr id="15" name="TextBox 14">
            <a:extLst>
              <a:ext uri="{FF2B5EF4-FFF2-40B4-BE49-F238E27FC236}">
                <a16:creationId xmlns:a16="http://schemas.microsoft.com/office/drawing/2014/main" id="{8C744A5C-E85D-2C64-B09A-A1A912E5D594}"/>
              </a:ext>
            </a:extLst>
          </p:cNvPr>
          <p:cNvSpPr txBox="1"/>
          <p:nvPr/>
        </p:nvSpPr>
        <p:spPr>
          <a:xfrm>
            <a:off x="1371601" y="1830350"/>
            <a:ext cx="1616298" cy="1829448"/>
          </a:xfrm>
          <a:prstGeom prst="rect">
            <a:avLst/>
          </a:prstGeom>
          <a:solidFill>
            <a:schemeClr val="tx1"/>
          </a:solidFill>
        </p:spPr>
        <p:txBody>
          <a:bodyPr wrap="square" lIns="182880" tIns="146304" rIns="182880" bIns="146304"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pic>
        <p:nvPicPr>
          <p:cNvPr id="13" name="Picture Placeholder 2" descr="A computer with colorful icons on the screen&#10;&#10;AI-generated content may be incorrect.">
            <a:extLst>
              <a:ext uri="{FF2B5EF4-FFF2-40B4-BE49-F238E27FC236}">
                <a16:creationId xmlns:a16="http://schemas.microsoft.com/office/drawing/2014/main" id="{9C006FA8-BFE6-30A2-3D6A-4D3D6C6F9C54}"/>
              </a:ext>
            </a:extLst>
          </p:cNvPr>
          <p:cNvPicPr>
            <a:picLocks noChangeAspect="1"/>
          </p:cNvPicPr>
          <p:nvPr/>
        </p:nvPicPr>
        <p:blipFill>
          <a:blip r:embed="rId5">
            <a:extLst>
              <a:ext uri="{28A0092B-C50C-407E-A947-70E740481C1C}">
                <a14:useLocalDpi xmlns:a14="http://schemas.microsoft.com/office/drawing/2010/main" val="0"/>
              </a:ext>
            </a:extLst>
          </a:blip>
          <a:srcRect l="4294" r="4294"/>
          <a:stretch>
            <a:fillRect/>
          </a:stretch>
        </p:blipFill>
        <p:spPr>
          <a:xfrm>
            <a:off x="401531" y="1182991"/>
            <a:ext cx="2979174" cy="3292400"/>
          </a:xfrm>
          <a:custGeom>
            <a:avLst/>
            <a:gdLst>
              <a:gd name="connsiteX0" fmla="*/ 496539 w 2979174"/>
              <a:gd name="connsiteY0" fmla="*/ 0 h 3292400"/>
              <a:gd name="connsiteX1" fmla="*/ 2482635 w 2979174"/>
              <a:gd name="connsiteY1" fmla="*/ 0 h 3292400"/>
              <a:gd name="connsiteX2" fmla="*/ 2979174 w 2979174"/>
              <a:gd name="connsiteY2" fmla="*/ 496539 h 3292400"/>
              <a:gd name="connsiteX3" fmla="*/ 2979174 w 2979174"/>
              <a:gd name="connsiteY3" fmla="*/ 2795861 h 3292400"/>
              <a:gd name="connsiteX4" fmla="*/ 2482635 w 2979174"/>
              <a:gd name="connsiteY4" fmla="*/ 3292400 h 3292400"/>
              <a:gd name="connsiteX5" fmla="*/ 496539 w 2979174"/>
              <a:gd name="connsiteY5" fmla="*/ 3292400 h 3292400"/>
              <a:gd name="connsiteX6" fmla="*/ 0 w 2979174"/>
              <a:gd name="connsiteY6" fmla="*/ 2795861 h 3292400"/>
              <a:gd name="connsiteX7" fmla="*/ 0 w 2979174"/>
              <a:gd name="connsiteY7" fmla="*/ 496539 h 3292400"/>
              <a:gd name="connsiteX8" fmla="*/ 496539 w 2979174"/>
              <a:gd name="connsiteY8" fmla="*/ 0 h 32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9174" h="3292400">
                <a:moveTo>
                  <a:pt x="496539" y="0"/>
                </a:moveTo>
                <a:lnTo>
                  <a:pt x="2482635" y="0"/>
                </a:lnTo>
                <a:cubicBezTo>
                  <a:pt x="2756866" y="0"/>
                  <a:pt x="2979174" y="222308"/>
                  <a:pt x="2979174" y="496539"/>
                </a:cubicBezTo>
                <a:lnTo>
                  <a:pt x="2979174" y="2795861"/>
                </a:lnTo>
                <a:cubicBezTo>
                  <a:pt x="2979174" y="3070092"/>
                  <a:pt x="2756866" y="3292400"/>
                  <a:pt x="2482635" y="3292400"/>
                </a:cubicBezTo>
                <a:lnTo>
                  <a:pt x="496539" y="3292400"/>
                </a:lnTo>
                <a:cubicBezTo>
                  <a:pt x="222308" y="3292400"/>
                  <a:pt x="0" y="3070092"/>
                  <a:pt x="0" y="2795861"/>
                </a:cubicBezTo>
                <a:lnTo>
                  <a:pt x="0" y="496539"/>
                </a:lnTo>
                <a:cubicBezTo>
                  <a:pt x="0" y="222308"/>
                  <a:pt x="222308" y="0"/>
                  <a:pt x="496539" y="0"/>
                </a:cubicBezTo>
                <a:close/>
              </a:path>
            </a:pathLst>
          </a:custGeom>
        </p:spPr>
      </p:pic>
      <p:sp>
        <p:nvSpPr>
          <p:cNvPr id="16" name="TextBox 15">
            <a:extLst>
              <a:ext uri="{FF2B5EF4-FFF2-40B4-BE49-F238E27FC236}">
                <a16:creationId xmlns:a16="http://schemas.microsoft.com/office/drawing/2014/main" id="{4BDC0420-EFF8-609B-C41A-19B60F5E222A}"/>
              </a:ext>
            </a:extLst>
          </p:cNvPr>
          <p:cNvSpPr txBox="1"/>
          <p:nvPr/>
        </p:nvSpPr>
        <p:spPr>
          <a:xfrm>
            <a:off x="3319218" y="4241874"/>
            <a:ext cx="6604666" cy="1569660"/>
          </a:xfrm>
          <a:prstGeom prst="rect">
            <a:avLst/>
          </a:prstGeom>
          <a:noFill/>
          <a:effectLst>
            <a:outerShdw blurRad="50800" dist="38100" algn="l" rotWithShape="0">
              <a:prstClr val="black">
                <a:alpha val="40000"/>
              </a:prstClr>
            </a:outerShdw>
          </a:effectLst>
        </p:spPr>
        <p:txBody>
          <a:bodyPr wrap="square" rtlCol="0">
            <a:spAutoFit/>
          </a:bodyPr>
          <a:lstStyle/>
          <a:p>
            <a:pPr algn="ctr"/>
            <a:r>
              <a:rPr lang="en-GB" sz="4800" b="1">
                <a:solidFill>
                  <a:srgbClr val="FFFF00"/>
                </a:solidFill>
                <a:latin typeface="Segoe UI" panose="020B0502040204020203" pitchFamily="34" charset="0"/>
                <a:cs typeface="Segoe UI" panose="020B0502040204020203" pitchFamily="34" charset="0"/>
              </a:rPr>
              <a:t>Guarandinga</a:t>
            </a:r>
            <a:r>
              <a:rPr lang="en-GB" sz="4800" b="1">
                <a:solidFill>
                  <a:schemeClr val="bg1"/>
                </a:solidFill>
                <a:latin typeface="Segoe UI" panose="020B0502040204020203" pitchFamily="34" charset="0"/>
                <a:cs typeface="Segoe UI" panose="020B0502040204020203" pitchFamily="34" charset="0"/>
              </a:rPr>
              <a:t> </a:t>
            </a:r>
          </a:p>
          <a:p>
            <a:pPr algn="ctr"/>
            <a:r>
              <a:rPr lang="en-GB" sz="4800" b="1">
                <a:latin typeface="Segoe UI" panose="020B0502040204020203" pitchFamily="34" charset="0"/>
                <a:cs typeface="Segoe UI" panose="020B0502040204020203" pitchFamily="34" charset="0"/>
              </a:rPr>
              <a:t>TECH</a:t>
            </a:r>
          </a:p>
        </p:txBody>
      </p:sp>
      <p:pic>
        <p:nvPicPr>
          <p:cNvPr id="17" name="Picture 16" descr="A group of people taking a selfie&#10;&#10;AI-generated content may be incorrect.">
            <a:extLst>
              <a:ext uri="{FF2B5EF4-FFF2-40B4-BE49-F238E27FC236}">
                <a16:creationId xmlns:a16="http://schemas.microsoft.com/office/drawing/2014/main" id="{8601D92D-25C7-10DF-BC63-EB03ADDC63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95876" y="1944709"/>
            <a:ext cx="2840599" cy="4260899"/>
          </a:xfrm>
          <a:prstGeom prst="rect">
            <a:avLst/>
          </a:prstGeom>
        </p:spPr>
      </p:pic>
    </p:spTree>
    <p:custDataLst>
      <p:tags r:id="rId1"/>
    </p:custDataLst>
    <p:extLst>
      <p:ext uri="{BB962C8B-B14F-4D97-AF65-F5344CB8AC3E}">
        <p14:creationId xmlns:p14="http://schemas.microsoft.com/office/powerpoint/2010/main" val="1076872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3" presetClass="entr" presetSubtype="272" fill="hold" grpId="1" nodeType="withEffect">
                                  <p:stCondLst>
                                    <p:cond delay="500"/>
                                  </p:stCondLst>
                                  <p:childTnLst>
                                    <p:set>
                                      <p:cBhvr>
                                        <p:cTn id="9" dur="1" fill="hold">
                                          <p:stCondLst>
                                            <p:cond delay="0"/>
                                          </p:stCondLst>
                                        </p:cTn>
                                        <p:tgtEl>
                                          <p:spTgt spid="16"/>
                                        </p:tgtEl>
                                        <p:attrNameLst>
                                          <p:attrName>style.visibility</p:attrName>
                                        </p:attrNameLst>
                                      </p:cBhvr>
                                      <p:to>
                                        <p:strVal val="visible"/>
                                      </p:to>
                                    </p:set>
                                    <p:anim calcmode="lin" valueType="num">
                                      <p:cBhvr>
                                        <p:cTn id="10" dur="500" fill="hold"/>
                                        <p:tgtEl>
                                          <p:spTgt spid="16"/>
                                        </p:tgtEl>
                                        <p:attrNameLst>
                                          <p:attrName>ppt_w</p:attrName>
                                        </p:attrNameLst>
                                      </p:cBhvr>
                                      <p:tavLst>
                                        <p:tav tm="0">
                                          <p:val>
                                            <p:strVal val="2/3*#ppt_w"/>
                                          </p:val>
                                        </p:tav>
                                        <p:tav tm="100000">
                                          <p:val>
                                            <p:strVal val="#ppt_w"/>
                                          </p:val>
                                        </p:tav>
                                      </p:tavLst>
                                    </p:anim>
                                    <p:anim calcmode="lin" valueType="num">
                                      <p:cBhvr>
                                        <p:cTn id="11" dur="500" fill="hold"/>
                                        <p:tgtEl>
                                          <p:spTgt spid="16"/>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10C14-2EDA-0488-C854-0EB9B58F066B}"/>
            </a:ext>
          </a:extLst>
        </p:cNvPr>
        <p:cNvGrpSpPr/>
        <p:nvPr/>
      </p:nvGrpSpPr>
      <p:grpSpPr>
        <a:xfrm>
          <a:off x="0" y="0"/>
          <a:ext cx="0" cy="0"/>
          <a:chOff x="0" y="0"/>
          <a:chExt cx="0" cy="0"/>
        </a:xfrm>
      </p:grpSpPr>
      <p:pic>
        <p:nvPicPr>
          <p:cNvPr id="2" name="Imagen 1">
            <a:extLst>
              <a:ext uri="{FF2B5EF4-FFF2-40B4-BE49-F238E27FC236}">
                <a16:creationId xmlns:a16="http://schemas.microsoft.com/office/drawing/2014/main" id="{70959AA8-CA99-2A36-B6A6-2593C09B2ACC}"/>
              </a:ext>
            </a:extLst>
          </p:cNvPr>
          <p:cNvPicPr>
            <a:picLocks noChangeAspect="1"/>
          </p:cNvPicPr>
          <p:nvPr/>
        </p:nvPicPr>
        <p:blipFill>
          <a:blip r:embed="rId4"/>
          <a:srcRect/>
          <a:stretch/>
        </p:blipFill>
        <p:spPr>
          <a:xfrm>
            <a:off x="5105638" y="540650"/>
            <a:ext cx="7840386" cy="6042013"/>
          </a:xfrm>
          <a:prstGeom prst="rect">
            <a:avLst/>
          </a:prstGeom>
        </p:spPr>
      </p:pic>
      <p:pic>
        <p:nvPicPr>
          <p:cNvPr id="4" name="Picture 3" descr="A red text on a black background&#10;&#10;AI-generated content may be incorrect.">
            <a:extLst>
              <a:ext uri="{FF2B5EF4-FFF2-40B4-BE49-F238E27FC236}">
                <a16:creationId xmlns:a16="http://schemas.microsoft.com/office/drawing/2014/main" id="{1019A2D2-2C59-BF7F-5BFB-D06FF4C74213}"/>
              </a:ext>
            </a:extLst>
          </p:cNvPr>
          <p:cNvPicPr>
            <a:picLocks noChangeAspect="1"/>
          </p:cNvPicPr>
          <p:nvPr/>
        </p:nvPicPr>
        <p:blipFill>
          <a:blip r:embed="rId5"/>
          <a:stretch>
            <a:fillRect/>
          </a:stretch>
        </p:blipFill>
        <p:spPr>
          <a:xfrm>
            <a:off x="836674" y="1122915"/>
            <a:ext cx="4877481" cy="4877481"/>
          </a:xfrm>
          <a:prstGeom prst="rect">
            <a:avLst/>
          </a:prstGeom>
        </p:spPr>
      </p:pic>
    </p:spTree>
    <p:custDataLst>
      <p:tags r:id="rId1"/>
    </p:custDataLst>
    <p:extLst>
      <p:ext uri="{BB962C8B-B14F-4D97-AF65-F5344CB8AC3E}">
        <p14:creationId xmlns:p14="http://schemas.microsoft.com/office/powerpoint/2010/main" val="3414175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person&#10;&#10;Description automatically generated">
            <a:extLst>
              <a:ext uri="{FF2B5EF4-FFF2-40B4-BE49-F238E27FC236}">
                <a16:creationId xmlns:a16="http://schemas.microsoft.com/office/drawing/2014/main" id="{0AFD4801-2B82-FE22-8B81-B024D872F0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6350" y="709167"/>
            <a:ext cx="10083774" cy="5576191"/>
          </a:xfrm>
          <a:prstGeom prst="rect">
            <a:avLst/>
          </a:prstGeom>
        </p:spPr>
      </p:pic>
      <p:grpSp>
        <p:nvGrpSpPr>
          <p:cNvPr id="4" name="Group 3">
            <a:extLst>
              <a:ext uri="{FF2B5EF4-FFF2-40B4-BE49-F238E27FC236}">
                <a16:creationId xmlns:a16="http://schemas.microsoft.com/office/drawing/2014/main" id="{1B8B3BE4-F987-A86E-9D84-06AC7F3F41F3}"/>
              </a:ext>
            </a:extLst>
          </p:cNvPr>
          <p:cNvGrpSpPr/>
          <p:nvPr/>
        </p:nvGrpSpPr>
        <p:grpSpPr>
          <a:xfrm>
            <a:off x="6725952" y="1169291"/>
            <a:ext cx="4668926" cy="3178085"/>
            <a:chOff x="5888266" y="1095884"/>
            <a:chExt cx="4577795" cy="3116051"/>
          </a:xfrm>
        </p:grpSpPr>
        <p:sp>
          <p:nvSpPr>
            <p:cNvPr id="21" name="Subtitle 1">
              <a:extLst>
                <a:ext uri="{FF2B5EF4-FFF2-40B4-BE49-F238E27FC236}">
                  <a16:creationId xmlns:a16="http://schemas.microsoft.com/office/drawing/2014/main" id="{01FD8B7E-B200-48B1-8540-BE5FA647CCF3}"/>
                </a:ext>
              </a:extLst>
            </p:cNvPr>
            <p:cNvSpPr txBox="1">
              <a:spLocks/>
            </p:cNvSpPr>
            <p:nvPr/>
          </p:nvSpPr>
          <p:spPr>
            <a:xfrm>
              <a:off x="5888266" y="1973619"/>
              <a:ext cx="3683782" cy="672447"/>
            </a:xfrm>
            <a:prstGeom prst="rect">
              <a:avLst/>
            </a:prstGeom>
          </p:spPr>
          <p:txBody>
            <a:bodyPr vert="horz" lIns="93920" tIns="46961" rIns="93920" bIns="46961" rtlCol="0">
              <a:noAutofit/>
            </a:bodyPr>
            <a:lstStyle>
              <a:lvl1pPr marL="373331" indent="-373331"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1pPr>
              <a:lvl2pPr marL="808882" indent="-311109" algn="l" defTabSz="995548" rtl="0" eaLnBrk="1" latinLnBrk="0" hangingPunct="1">
                <a:spcBef>
                  <a:spcPct val="20000"/>
                </a:spcBef>
                <a:buFont typeface="Arial" pitchFamily="34" charset="0"/>
                <a:buChar char="–"/>
                <a:defRPr lang="es-ES" sz="1600" kern="1200" dirty="0" smtClean="0">
                  <a:solidFill>
                    <a:schemeClr val="tx1"/>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pPr marL="0" indent="0" defTabSz="1035565">
                <a:buNone/>
                <a:defRPr/>
              </a:pPr>
              <a:r>
                <a:rPr lang="en-US" sz="2856" b="1" spc="-103">
                  <a:solidFill>
                    <a:schemeClr val="bg1"/>
                  </a:solidFill>
                  <a:latin typeface="Segoe UI Light" pitchFamily="34" charset="0"/>
                </a:rPr>
                <a:t>Sergio Parra Guerra</a:t>
              </a:r>
            </a:p>
          </p:txBody>
        </p:sp>
        <p:sp>
          <p:nvSpPr>
            <p:cNvPr id="22" name="Text Placeholder 4">
              <a:extLst>
                <a:ext uri="{FF2B5EF4-FFF2-40B4-BE49-F238E27FC236}">
                  <a16:creationId xmlns:a16="http://schemas.microsoft.com/office/drawing/2014/main" id="{4A371086-E804-470C-8D47-FDFC7A6DA0B5}"/>
                </a:ext>
              </a:extLst>
            </p:cNvPr>
            <p:cNvSpPr txBox="1">
              <a:spLocks/>
            </p:cNvSpPr>
            <p:nvPr/>
          </p:nvSpPr>
          <p:spPr>
            <a:xfrm>
              <a:off x="5888266" y="2716426"/>
              <a:ext cx="4482761" cy="1495509"/>
            </a:xfrm>
            <a:prstGeom prst="rect">
              <a:avLst/>
            </a:prstGeom>
          </p:spPr>
          <p:txBody>
            <a:bodyPr vert="horz" lIns="93920" tIns="46961" rIns="93920" bIns="46961" rtlCol="0">
              <a:normAutofit/>
            </a:bodyPr>
            <a:lstStyle>
              <a:lvl1pPr marL="373331" indent="-373331"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1pPr>
              <a:lvl2pPr marL="808882" indent="-311109" algn="l" defTabSz="995548" rtl="0" eaLnBrk="1" latinLnBrk="0" hangingPunct="1">
                <a:spcBef>
                  <a:spcPct val="20000"/>
                </a:spcBef>
                <a:buFont typeface="Arial" pitchFamily="34" charset="0"/>
                <a:buChar char="–"/>
                <a:defRPr lang="es-ES" sz="1600" kern="1200" dirty="0" smtClean="0">
                  <a:solidFill>
                    <a:schemeClr val="tx1"/>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pPr marL="0" indent="0" defTabSz="1035565">
                <a:buNone/>
                <a:defRPr/>
              </a:pPr>
              <a:r>
                <a:rPr lang="en-US" sz="2641" spc="-103">
                  <a:solidFill>
                    <a:schemeClr val="bg1"/>
                  </a:solidFill>
                  <a:latin typeface="Segoe UI Light" pitchFamily="34" charset="0"/>
                </a:rPr>
                <a:t>ENCAMINA</a:t>
              </a:r>
            </a:p>
            <a:p>
              <a:pPr marL="0" lvl="1" indent="0" defTabSz="1035565">
                <a:spcBef>
                  <a:spcPts val="1040"/>
                </a:spcBef>
                <a:buNone/>
                <a:defRPr/>
              </a:pPr>
              <a:r>
                <a:rPr lang="en-US" sz="1696">
                  <a:solidFill>
                    <a:schemeClr val="bg1"/>
                  </a:solidFill>
                  <a:latin typeface="Segoe UI Light" panose="020B0502040204020203" pitchFamily="34" charset="0"/>
                  <a:cs typeface="Segoe UI Light" panose="020B0502040204020203" pitchFamily="34" charset="0"/>
                </a:rPr>
                <a:t>@sparraguerra</a:t>
              </a:r>
              <a:endParaRPr lang="en-US" sz="1132">
                <a:solidFill>
                  <a:schemeClr val="bg1"/>
                </a:solidFill>
                <a:latin typeface="Segoe UI Light" panose="020B0502040204020203" pitchFamily="34" charset="0"/>
                <a:cs typeface="Segoe UI Light" panose="020B0502040204020203" pitchFamily="34" charset="0"/>
              </a:endParaRPr>
            </a:p>
            <a:p>
              <a:pPr marL="353271" lvl="1" indent="0" defTabSz="1035565">
                <a:buNone/>
                <a:defRPr/>
              </a:pPr>
              <a:endParaRPr lang="en-US" sz="1132">
                <a:solidFill>
                  <a:schemeClr val="bg1"/>
                </a:solidFill>
                <a:latin typeface="Segoe UI Light" panose="020B0502040204020203" pitchFamily="34" charset="0"/>
                <a:cs typeface="Segoe UI Light" panose="020B0502040204020203" pitchFamily="34" charset="0"/>
                <a:hlinkClick r:id="rId6">
                  <a:extLst>
                    <a:ext uri="{A12FA001-AC4F-418D-AE19-62706E023703}">
                      <ahyp:hlinkClr xmlns:ahyp="http://schemas.microsoft.com/office/drawing/2018/hyperlinkcolor" val="tx"/>
                    </a:ext>
                  </a:extLst>
                </a:hlinkClick>
              </a:endParaRPr>
            </a:p>
            <a:p>
              <a:pPr marL="388337" indent="-388337" defTabSz="1035565">
                <a:defRPr/>
              </a:pPr>
              <a:endParaRPr lang="en-US" sz="2641">
                <a:solidFill>
                  <a:schemeClr val="bg1"/>
                </a:solidFill>
              </a:endParaRPr>
            </a:p>
            <a:p>
              <a:pPr marL="388337" indent="-388337" defTabSz="1035565">
                <a:defRPr/>
              </a:pPr>
              <a:endParaRPr lang="en-US" sz="1509">
                <a:solidFill>
                  <a:schemeClr val="bg1"/>
                </a:solidFill>
              </a:endParaRPr>
            </a:p>
          </p:txBody>
        </p:sp>
        <p:pic>
          <p:nvPicPr>
            <p:cNvPr id="26" name="Marcador de posición de imagen 7">
              <a:extLst>
                <a:ext uri="{FF2B5EF4-FFF2-40B4-BE49-F238E27FC236}">
                  <a16:creationId xmlns:a16="http://schemas.microsoft.com/office/drawing/2014/main" id="{F95BD1BC-659B-4853-B5DD-E84375DD80B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rot="450511">
              <a:off x="9135847" y="1095884"/>
              <a:ext cx="1330214" cy="1330213"/>
            </a:xfrm>
            <a:prstGeom prst="ellipse">
              <a:avLst/>
            </a:prstGeom>
            <a:solidFill>
              <a:srgbClr val="FFFFFF">
                <a:shade val="85000"/>
              </a:srgbClr>
            </a:solidFill>
            <a:ln w="762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grpSp>
      <p:grpSp>
        <p:nvGrpSpPr>
          <p:cNvPr id="3" name="Group 2">
            <a:extLst>
              <a:ext uri="{FF2B5EF4-FFF2-40B4-BE49-F238E27FC236}">
                <a16:creationId xmlns:a16="http://schemas.microsoft.com/office/drawing/2014/main" id="{9E667B5E-3D87-61B3-3AD4-4456B64C2A57}"/>
              </a:ext>
            </a:extLst>
          </p:cNvPr>
          <p:cNvGrpSpPr/>
          <p:nvPr/>
        </p:nvGrpSpPr>
        <p:grpSpPr>
          <a:xfrm>
            <a:off x="240447" y="1128140"/>
            <a:ext cx="5705290" cy="2816299"/>
            <a:chOff x="624308" y="1109161"/>
            <a:chExt cx="5593929" cy="2761328"/>
          </a:xfrm>
        </p:grpSpPr>
        <p:sp>
          <p:nvSpPr>
            <p:cNvPr id="19" name="Subtitle 1">
              <a:extLst>
                <a:ext uri="{FF2B5EF4-FFF2-40B4-BE49-F238E27FC236}">
                  <a16:creationId xmlns:a16="http://schemas.microsoft.com/office/drawing/2014/main" id="{F87642CD-9731-4982-87EA-FEBBABEEBB13}"/>
                </a:ext>
              </a:extLst>
            </p:cNvPr>
            <p:cNvSpPr txBox="1">
              <a:spLocks/>
            </p:cNvSpPr>
            <p:nvPr/>
          </p:nvSpPr>
          <p:spPr>
            <a:xfrm>
              <a:off x="625694" y="1928307"/>
              <a:ext cx="4585267" cy="610271"/>
            </a:xfrm>
            <a:prstGeom prst="rect">
              <a:avLst/>
            </a:prstGeom>
          </p:spPr>
          <p:txBody>
            <a:bodyPr vert="horz" wrap="square" lIns="172507" tIns="172507" rIns="0" bIns="0" rtlCol="0" anchor="t" anchorCtr="0">
              <a:spAutoFit/>
            </a:bodyPr>
            <a:lstStyle>
              <a:lvl1pPr marL="633579" indent="-630079" algn="l" defTabSz="995548" rtl="0" eaLnBrk="1" latinLnBrk="0" hangingPunct="1">
                <a:spcBef>
                  <a:spcPct val="20000"/>
                </a:spcBef>
                <a:buFont typeface="Arial" pitchFamily="34" charset="0"/>
                <a:buNone/>
                <a:defRPr lang="en-US" sz="3528" b="1" kern="1200" spc="-110" baseline="0" dirty="0" smtClean="0">
                  <a:solidFill>
                    <a:schemeClr val="tx1">
                      <a:alpha val="99000"/>
                    </a:schemeClr>
                  </a:solidFill>
                  <a:latin typeface="Segoe UI Light" pitchFamily="34" charset="0"/>
                  <a:ea typeface="Segoe UI" pitchFamily="34" charset="0"/>
                  <a:cs typeface="Segoe UI" pitchFamily="34" charset="0"/>
                </a:defRPr>
              </a:lvl1pPr>
              <a:lvl2pPr marL="381548" indent="-378047" algn="l" defTabSz="995548" rtl="0" eaLnBrk="1" latinLnBrk="0" hangingPunct="1">
                <a:spcBef>
                  <a:spcPct val="20000"/>
                </a:spcBef>
                <a:buFont typeface="Arial" pitchFamily="34" charset="0"/>
                <a:buNone/>
                <a:defRPr lang="en-US" sz="1600" kern="1200" spc="-55" baseline="0" dirty="0" smtClean="0">
                  <a:solidFill>
                    <a:schemeClr val="tx1">
                      <a:alpha val="99000"/>
                    </a:schemeClr>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pPr marL="659046" indent="-655406" defTabSz="1035565">
                <a:defRPr/>
              </a:pPr>
              <a:r>
                <a:rPr lang="es-ES" sz="2856" spc="-114">
                  <a:solidFill>
                    <a:schemeClr val="bg1">
                      <a:alpha val="99000"/>
                    </a:schemeClr>
                  </a:solidFill>
                </a:rPr>
                <a:t>Santiago Porras Rodríguez</a:t>
              </a:r>
            </a:p>
          </p:txBody>
        </p:sp>
        <p:sp>
          <p:nvSpPr>
            <p:cNvPr id="20" name="Text Placeholder 4">
              <a:extLst>
                <a:ext uri="{FF2B5EF4-FFF2-40B4-BE49-F238E27FC236}">
                  <a16:creationId xmlns:a16="http://schemas.microsoft.com/office/drawing/2014/main" id="{7B56ACA2-2D47-42DD-89B2-0F31778549EE}"/>
                </a:ext>
              </a:extLst>
            </p:cNvPr>
            <p:cNvSpPr txBox="1">
              <a:spLocks/>
            </p:cNvSpPr>
            <p:nvPr/>
          </p:nvSpPr>
          <p:spPr>
            <a:xfrm>
              <a:off x="624308" y="2617540"/>
              <a:ext cx="5593929" cy="1252949"/>
            </a:xfrm>
            <a:prstGeom prst="rect">
              <a:avLst/>
            </a:prstGeom>
          </p:spPr>
          <p:txBody>
            <a:bodyPr vert="horz" wrap="square" lIns="172507" tIns="172507" rIns="0" bIns="0" rtlCol="0" anchor="t" anchorCtr="0">
              <a:spAutoFit/>
            </a:bodyPr>
            <a:lstStyle>
              <a:lvl1pPr marL="373331" indent="-373331" algn="l" defTabSz="995548" rtl="0" eaLnBrk="1" latinLnBrk="0" hangingPunct="1">
                <a:spcBef>
                  <a:spcPct val="20000"/>
                </a:spcBef>
                <a:buFont typeface="Arial" pitchFamily="34" charset="0"/>
                <a:buChar char="•"/>
                <a:defRPr lang="en-US" sz="3528" b="0" kern="1200" spc="-110" baseline="0" dirty="0">
                  <a:solidFill>
                    <a:schemeClr val="tx1">
                      <a:alpha val="99000"/>
                    </a:schemeClr>
                  </a:solidFill>
                  <a:latin typeface="Segoe UI Light" pitchFamily="34" charset="0"/>
                  <a:ea typeface="Segoe UI" pitchFamily="34" charset="0"/>
                  <a:cs typeface="Segoe UI" pitchFamily="34" charset="0"/>
                </a:defRPr>
              </a:lvl1pPr>
              <a:lvl2pPr marL="808882" indent="-311109" algn="l" defTabSz="995548" rtl="0" eaLnBrk="1" latinLnBrk="0" hangingPunct="1">
                <a:spcBef>
                  <a:spcPct val="20000"/>
                </a:spcBef>
                <a:buFont typeface="Arial" pitchFamily="34" charset="0"/>
                <a:buChar char="–"/>
                <a:defRPr lang="es-ES" sz="1600" kern="1200" dirty="0" smtClean="0">
                  <a:solidFill>
                    <a:schemeClr val="tx1"/>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pPr marL="0" indent="0" defTabSz="1035565">
                <a:buNone/>
                <a:defRPr/>
              </a:pPr>
              <a:r>
                <a:rPr lang="en-US" sz="2641" spc="-114">
                  <a:solidFill>
                    <a:schemeClr val="bg1"/>
                  </a:solidFill>
                </a:rPr>
                <a:t>ENCAMINA</a:t>
              </a:r>
            </a:p>
            <a:p>
              <a:pPr marL="0" lvl="1" indent="0" defTabSz="1035565">
                <a:spcBef>
                  <a:spcPts val="1040"/>
                </a:spcBef>
                <a:buNone/>
                <a:defRPr/>
              </a:pPr>
              <a:r>
                <a:rPr lang="en-US" sz="1695">
                  <a:solidFill>
                    <a:schemeClr val="bg1"/>
                  </a:solidFill>
                  <a:latin typeface="Segoe UI Light" panose="020B0502040204020203" pitchFamily="34" charset="0"/>
                  <a:cs typeface="Segoe UI Light" panose="020B0502040204020203" pitchFamily="34" charset="0"/>
                </a:rPr>
                <a:t>@saintwukong</a:t>
              </a:r>
              <a:r>
                <a:rPr lang="en-US" sz="1887">
                  <a:solidFill>
                    <a:schemeClr val="bg1"/>
                  </a:solidFill>
                  <a:latin typeface="Segoe UI Light" panose="020B0502040204020203" pitchFamily="34" charset="0"/>
                  <a:cs typeface="Segoe UI Light" panose="020B0502040204020203" pitchFamily="34" charset="0"/>
                </a:rPr>
                <a:t>	</a:t>
              </a:r>
            </a:p>
            <a:p>
              <a:pPr marL="353271" lvl="1" indent="0" defTabSz="1035565">
                <a:buNone/>
                <a:defRPr/>
              </a:pPr>
              <a:endParaRPr lang="en-US" sz="1509">
                <a:solidFill>
                  <a:schemeClr val="bg1"/>
                </a:solidFill>
                <a:latin typeface="Segoe UI Light" panose="020B0502040204020203" pitchFamily="34" charset="0"/>
                <a:cs typeface="Segoe UI Light" panose="020B0502040204020203" pitchFamily="34" charset="0"/>
              </a:endParaRPr>
            </a:p>
          </p:txBody>
        </p:sp>
        <p:pic>
          <p:nvPicPr>
            <p:cNvPr id="27" name="Picture 2">
              <a:extLst>
                <a:ext uri="{FF2B5EF4-FFF2-40B4-BE49-F238E27FC236}">
                  <a16:creationId xmlns:a16="http://schemas.microsoft.com/office/drawing/2014/main" id="{EAD40890-D677-43C4-87D4-6C9388E360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rot="413800">
              <a:off x="4543154" y="1109161"/>
              <a:ext cx="1328873" cy="1328872"/>
            </a:xfrm>
            <a:prstGeom prst="ellipse">
              <a:avLst/>
            </a:prstGeom>
            <a:solidFill>
              <a:srgbClr val="FFFFFF">
                <a:shade val="85000"/>
              </a:srgbClr>
            </a:solidFill>
            <a:ln w="762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grpSp>
      <p:pic>
        <p:nvPicPr>
          <p:cNvPr id="25" name="Picture 16">
            <a:extLst>
              <a:ext uri="{FF2B5EF4-FFF2-40B4-BE49-F238E27FC236}">
                <a16:creationId xmlns:a16="http://schemas.microsoft.com/office/drawing/2014/main" id="{56E35146-2678-4C9B-BBE8-3123D0FFFA82}"/>
              </a:ext>
            </a:extLst>
          </p:cNvPr>
          <p:cNvPicPr>
            <a:picLocks noChangeAspect="1"/>
          </p:cNvPicPr>
          <p:nvPr/>
        </p:nvPicPr>
        <p:blipFill>
          <a:blip r:embed="rId9"/>
          <a:stretch>
            <a:fillRect/>
          </a:stretch>
        </p:blipFill>
        <p:spPr>
          <a:xfrm>
            <a:off x="511432" y="5016179"/>
            <a:ext cx="2208918" cy="1092187"/>
          </a:xfrm>
          <a:prstGeom prst="rect">
            <a:avLst/>
          </a:prstGeom>
        </p:spPr>
      </p:pic>
      <p:pic>
        <p:nvPicPr>
          <p:cNvPr id="30" name="Imagen 2">
            <a:extLst>
              <a:ext uri="{FF2B5EF4-FFF2-40B4-BE49-F238E27FC236}">
                <a16:creationId xmlns:a16="http://schemas.microsoft.com/office/drawing/2014/main" id="{E356E785-34ED-4906-A061-59DAD8CD7F03}"/>
              </a:ext>
            </a:extLst>
          </p:cNvPr>
          <p:cNvPicPr>
            <a:picLocks noChangeAspect="1"/>
          </p:cNvPicPr>
          <p:nvPr/>
        </p:nvPicPr>
        <p:blipFill>
          <a:blip r:embed="rId10"/>
          <a:stretch>
            <a:fillRect/>
          </a:stretch>
        </p:blipFill>
        <p:spPr>
          <a:xfrm>
            <a:off x="4618037" y="5010652"/>
            <a:ext cx="2292680" cy="925010"/>
          </a:xfrm>
          <a:prstGeom prst="rect">
            <a:avLst/>
          </a:prstGeom>
        </p:spPr>
      </p:pic>
      <p:pic>
        <p:nvPicPr>
          <p:cNvPr id="8" name="Picture 7" descr="A person wearing a garment&#10;&#10;Description automatically generated with medium confidence">
            <a:extLst>
              <a:ext uri="{FF2B5EF4-FFF2-40B4-BE49-F238E27FC236}">
                <a16:creationId xmlns:a16="http://schemas.microsoft.com/office/drawing/2014/main" id="{0713FE7A-2991-803D-E7C3-4E1F22438F9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79144" y="400325"/>
            <a:ext cx="2481561" cy="4745788"/>
          </a:xfrm>
          <a:prstGeom prst="rect">
            <a:avLst/>
          </a:prstGeom>
        </p:spPr>
      </p:pic>
      <p:grpSp>
        <p:nvGrpSpPr>
          <p:cNvPr id="9" name="Group 8">
            <a:extLst>
              <a:ext uri="{FF2B5EF4-FFF2-40B4-BE49-F238E27FC236}">
                <a16:creationId xmlns:a16="http://schemas.microsoft.com/office/drawing/2014/main" id="{C57EC6E6-FE32-DCB5-D29E-F019467CCA33}"/>
              </a:ext>
            </a:extLst>
          </p:cNvPr>
          <p:cNvGrpSpPr/>
          <p:nvPr/>
        </p:nvGrpSpPr>
        <p:grpSpPr>
          <a:xfrm>
            <a:off x="4426521" y="2273241"/>
            <a:ext cx="7255821" cy="1793920"/>
            <a:chOff x="6632214" y="1973619"/>
            <a:chExt cx="6032375" cy="3226236"/>
          </a:xfrm>
        </p:grpSpPr>
        <p:sp>
          <p:nvSpPr>
            <p:cNvPr id="11" name="Text Placeholder 4">
              <a:extLst>
                <a:ext uri="{FF2B5EF4-FFF2-40B4-BE49-F238E27FC236}">
                  <a16:creationId xmlns:a16="http://schemas.microsoft.com/office/drawing/2014/main" id="{07B269D5-0111-F7F0-B2E1-3A644DE02CFF}"/>
                </a:ext>
              </a:extLst>
            </p:cNvPr>
            <p:cNvSpPr txBox="1">
              <a:spLocks/>
            </p:cNvSpPr>
            <p:nvPr/>
          </p:nvSpPr>
          <p:spPr>
            <a:xfrm>
              <a:off x="6632214" y="3704345"/>
              <a:ext cx="6032375" cy="1495510"/>
            </a:xfrm>
            <a:prstGeom prst="rect">
              <a:avLst/>
            </a:prstGeom>
          </p:spPr>
          <p:txBody>
            <a:bodyPr vert="horz" lIns="93920" tIns="46961" rIns="93920" bIns="46961" rtlCol="0">
              <a:normAutofit/>
            </a:bodyPr>
            <a:lstStyle>
              <a:lvl1pPr marL="373331" indent="-373331"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1pPr>
              <a:lvl2pPr marL="808882" indent="-311109" algn="l" defTabSz="995548" rtl="0" eaLnBrk="1" latinLnBrk="0" hangingPunct="1">
                <a:spcBef>
                  <a:spcPct val="20000"/>
                </a:spcBef>
                <a:buFont typeface="Arial" pitchFamily="34" charset="0"/>
                <a:buChar char="–"/>
                <a:defRPr lang="es-ES" sz="1600" kern="1200" dirty="0" smtClean="0">
                  <a:solidFill>
                    <a:schemeClr val="tx1"/>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pPr marL="0" indent="0" defTabSz="1035565">
                <a:buNone/>
                <a:defRPr/>
              </a:pPr>
              <a:r>
                <a:rPr lang="en-US" sz="3672" b="1" spc="-103">
                  <a:solidFill>
                    <a:schemeClr val="bg1"/>
                  </a:solidFill>
                  <a:latin typeface="Segoe UI Light" pitchFamily="34" charset="0"/>
                </a:rPr>
                <a:t>ENCAMINA</a:t>
              </a:r>
              <a:endParaRPr lang="en-US" sz="1632" b="1">
                <a:solidFill>
                  <a:schemeClr val="bg1"/>
                </a:solidFill>
                <a:latin typeface="Segoe UI Light" panose="020B0502040204020203" pitchFamily="34" charset="0"/>
                <a:cs typeface="Segoe UI Light" panose="020B0502040204020203" pitchFamily="34" charset="0"/>
              </a:endParaRPr>
            </a:p>
          </p:txBody>
        </p:sp>
        <p:sp>
          <p:nvSpPr>
            <p:cNvPr id="10" name="Subtitle 1">
              <a:extLst>
                <a:ext uri="{FF2B5EF4-FFF2-40B4-BE49-F238E27FC236}">
                  <a16:creationId xmlns:a16="http://schemas.microsoft.com/office/drawing/2014/main" id="{1B5A13FD-0865-2618-B5DC-8C71B3EA1CB3}"/>
                </a:ext>
              </a:extLst>
            </p:cNvPr>
            <p:cNvSpPr txBox="1">
              <a:spLocks/>
            </p:cNvSpPr>
            <p:nvPr/>
          </p:nvSpPr>
          <p:spPr>
            <a:xfrm>
              <a:off x="6632214" y="1973619"/>
              <a:ext cx="5728947" cy="672447"/>
            </a:xfrm>
            <a:prstGeom prst="rect">
              <a:avLst/>
            </a:prstGeom>
          </p:spPr>
          <p:txBody>
            <a:bodyPr vert="horz" lIns="93920" tIns="46961" rIns="93920" bIns="46961" rtlCol="0">
              <a:noAutofit/>
            </a:bodyPr>
            <a:lstStyle>
              <a:lvl1pPr marL="373331" indent="-373331"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1pPr>
              <a:lvl2pPr marL="808882" indent="-311109" algn="l" defTabSz="995548" rtl="0" eaLnBrk="1" latinLnBrk="0" hangingPunct="1">
                <a:spcBef>
                  <a:spcPct val="20000"/>
                </a:spcBef>
                <a:buFont typeface="Arial" pitchFamily="34" charset="0"/>
                <a:buChar char="–"/>
                <a:defRPr lang="es-ES" sz="1600" kern="1200" dirty="0" smtClean="0">
                  <a:solidFill>
                    <a:schemeClr val="tx1"/>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pPr marL="0" indent="0" defTabSz="1035565">
                <a:buNone/>
                <a:defRPr/>
              </a:pPr>
              <a:r>
                <a:rPr lang="es-ES" sz="6119" b="1" spc="-103">
                  <a:solidFill>
                    <a:srgbClr val="FFC000">
                      <a:alpha val="99000"/>
                    </a:srgbClr>
                  </a:solidFill>
                  <a:latin typeface="Segoe UI Light" pitchFamily="34" charset="0"/>
                </a:rPr>
                <a:t>S</a:t>
              </a:r>
              <a:r>
                <a:rPr lang="en-US" sz="6119" b="1" spc="-103" err="1">
                  <a:solidFill>
                    <a:srgbClr val="FFC000">
                      <a:alpha val="99000"/>
                    </a:srgbClr>
                  </a:solidFill>
                  <a:latin typeface="Segoe UI Light" pitchFamily="34" charset="0"/>
                </a:rPr>
                <a:t>antiago</a:t>
              </a:r>
              <a:r>
                <a:rPr lang="en-US" sz="6119" b="1" spc="-103">
                  <a:solidFill>
                    <a:srgbClr val="FFC000">
                      <a:alpha val="99000"/>
                    </a:srgbClr>
                  </a:solidFill>
                  <a:latin typeface="Segoe UI Light" pitchFamily="34" charset="0"/>
                </a:rPr>
                <a:t> Parra</a:t>
              </a:r>
            </a:p>
          </p:txBody>
        </p:sp>
      </p:grpSp>
      <p:pic>
        <p:nvPicPr>
          <p:cNvPr id="7" name="Bola de dragón - Opening 1 (Español)">
            <a:hlinkClick r:id="" action="ppaction://media"/>
            <a:extLst>
              <a:ext uri="{FF2B5EF4-FFF2-40B4-BE49-F238E27FC236}">
                <a16:creationId xmlns:a16="http://schemas.microsoft.com/office/drawing/2014/main" id="{7BBAE5FA-A7E7-4787-9950-F36EB881ABB4}"/>
              </a:ext>
            </a:extLst>
          </p:cNvPr>
          <p:cNvPicPr>
            <a:picLocks noChangeAspect="1"/>
          </p:cNvPicPr>
          <p:nvPr>
            <a:audioFile r:link="rId1"/>
            <p:extLst>
              <p:ext uri="{DAA4B4D4-6D71-4841-9C94-3DE7FCFB9230}">
                <p14:media xmlns:p14="http://schemas.microsoft.com/office/powerpoint/2010/main" r:embed="rId2">
                  <p14:trim end="78826"/>
                </p14:media>
              </p:ext>
            </p:extLst>
          </p:nvPr>
        </p:nvPicPr>
        <p:blipFill>
          <a:blip r:embed="rId12"/>
          <a:stretch>
            <a:fillRect/>
          </a:stretch>
        </p:blipFill>
        <p:spPr>
          <a:xfrm>
            <a:off x="128520" y="294676"/>
            <a:ext cx="414490" cy="414490"/>
          </a:xfrm>
          <a:prstGeom prst="rect">
            <a:avLst/>
          </a:prstGeom>
        </p:spPr>
      </p:pic>
    </p:spTree>
    <p:extLst>
      <p:ext uri="{BB962C8B-B14F-4D97-AF65-F5344CB8AC3E}">
        <p14:creationId xmlns:p14="http://schemas.microsoft.com/office/powerpoint/2010/main" val="10002771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5E-6 -0.00116 L 5E-6 -0.00093 C -0.01237 0.00046 -0.02473 0.00069 -0.03697 0.0037 C -0.05925 0.00926 -0.06484 0.01736 -0.08567 0.02662 C -0.09322 0.02986 -0.10118 0.03078 -0.1086 0.03449 C -0.11615 0.03819 -0.12318 0.04421 -0.13047 0.04838 C -0.14454 0.05671 -0.15743 0.06041 -0.1724 0.06435 C -0.18698 0.06828 -0.17982 0.06713 -0.19375 0.06828 C -0.19688 0.06944 -0.2 0.0706 -0.20326 0.07129 C -0.20756 0.07222 -0.21185 0.07222 -0.21615 0.07338 C -0.23998 0.08032 -0.20599 0.07546 -0.23347 0.07824 L -0.24128 0.08241 C -0.24271 0.0831 -0.24428 0.08403 -0.24571 0.08426 C -0.24961 0.08495 -0.25365 0.08495 -0.25756 0.08541 C -0.26211 0.08796 -0.25964 0.08727 -0.26472 0.08727 " pathEditMode="relative" rAng="0" ptsTypes="AAAAAAAAAAAAAAA">
                                      <p:cBhvr>
                                        <p:cTn id="10" dur="2000" fill="hold"/>
                                        <p:tgtEl>
                                          <p:spTgt spid="4"/>
                                        </p:tgtEl>
                                        <p:attrNameLst>
                                          <p:attrName>ppt_x</p:attrName>
                                          <p:attrName>ppt_y</p:attrName>
                                        </p:attrNameLst>
                                      </p:cBhvr>
                                      <p:rCtr x="-13242" y="4421"/>
                                    </p:animMotion>
                                  </p:childTnLst>
                                </p:cTn>
                              </p:par>
                              <p:par>
                                <p:cTn id="11" presetID="0" presetClass="path" presetSubtype="0" accel="50000" decel="50000" fill="hold" nodeType="withEffect">
                                  <p:stCondLst>
                                    <p:cond delay="0"/>
                                  </p:stCondLst>
                                  <p:childTnLst>
                                    <p:animMotion origin="layout" path="M -0.00118 -0.00208 L -0.00118 -0.00185 C 0.01653 0.00718 -0.00287 -0.00231 0.03958 0.00672 C 0.0496 0.0088 0.0595 0.01135 0.06927 0.01459 C 0.0802 0.01829 0.09088 0.02338 0.10182 0.02755 C 0.10664 0.0294 0.11145 0.03079 0.11627 0.03264 C 0.11966 0.0338 0.12304 0.03519 0.12643 0.03658 C 0.12786 0.03727 0.12942 0.03797 0.13085 0.03866 C 0.13333 0.03935 0.13567 0.03982 0.13815 0.04051 C 0.14036 0.0419 0.14257 0.04375 0.14492 0.04445 C 0.15833 0.04954 0.14687 0.04306 0.15442 0.04653 C 0.16002 0.04908 0.16549 0.05232 0.17122 0.0544 C 0.18125 0.05834 0.17643 0.05672 0.1858 0.05949 L 0.19023 0.0625 C 0.19127 0.0632 0.19257 0.06343 0.19362 0.06435 C 0.19466 0.06551 0.19531 0.06736 0.19635 0.06829 C 0.19739 0.06945 0.19869 0.06968 0.19973 0.07037 C 0.20234 0.07199 0.20403 0.07385 0.20703 0.07431 C 0.21302 0.07523 0.21901 0.075 0.225 0.07523 C 0.22591 0.07639 0.22669 0.07755 0.22773 0.07824 C 0.22838 0.07894 0.22929 0.07894 0.22994 0.0794 C 0.23059 0.07963 0.23112 0.0801 0.23164 0.08033 C 0.23593 0.08172 0.23684 0.08125 0.24179 0.08125 " pathEditMode="relative" rAng="0" ptsTypes="AAAAAAAAAAAAAAAAAAAAAAA">
                                      <p:cBhvr>
                                        <p:cTn id="12" dur="2000" fill="hold"/>
                                        <p:tgtEl>
                                          <p:spTgt spid="3"/>
                                        </p:tgtEl>
                                        <p:attrNameLst>
                                          <p:attrName>ppt_x</p:attrName>
                                          <p:attrName>ppt_y</p:attrName>
                                        </p:attrNameLst>
                                      </p:cBhvr>
                                      <p:rCtr x="12148" y="4167"/>
                                    </p:animMotion>
                                  </p:childTnLst>
                                </p:cTn>
                              </p:par>
                            </p:childTnLst>
                          </p:cTn>
                        </p:par>
                        <p:par>
                          <p:cTn id="13" fill="hold">
                            <p:stCondLst>
                              <p:cond delay="2000"/>
                            </p:stCondLst>
                            <p:childTnLst>
                              <p:par>
                                <p:cTn id="14" presetID="26" presetClass="emph" presetSubtype="0" fill="hold" nodeType="afterEffect">
                                  <p:stCondLst>
                                    <p:cond delay="0"/>
                                  </p:stCondLst>
                                  <p:childTnLst>
                                    <p:animEffect transition="out" filter="fade">
                                      <p:cBhvr>
                                        <p:cTn id="15" dur="500" tmFilter="0, 0; .2, .5; .8, .5; 1, 0"/>
                                        <p:tgtEl>
                                          <p:spTgt spid="3"/>
                                        </p:tgtEl>
                                      </p:cBhvr>
                                    </p:animEffect>
                                    <p:animScale>
                                      <p:cBhvr>
                                        <p:cTn id="16" dur="250" autoRev="1" fill="hold"/>
                                        <p:tgtEl>
                                          <p:spTgt spid="3"/>
                                        </p:tgtEl>
                                      </p:cBhvr>
                                      <p:by x="105000" y="105000"/>
                                    </p:animScale>
                                  </p:childTnLst>
                                </p:cTn>
                              </p:par>
                              <p:par>
                                <p:cTn id="17" presetID="26" presetClass="emph" presetSubtype="0" fill="hold" nodeType="withEffect">
                                  <p:stCondLst>
                                    <p:cond delay="0"/>
                                  </p:stCondLst>
                                  <p:childTnLst>
                                    <p:animEffect transition="out" filter="fade">
                                      <p:cBhvr>
                                        <p:cTn id="18" dur="500" tmFilter="0, 0; .2, .5; .8, .5; 1, 0"/>
                                        <p:tgtEl>
                                          <p:spTgt spid="4"/>
                                        </p:tgtEl>
                                      </p:cBhvr>
                                    </p:animEffect>
                                    <p:animScale>
                                      <p:cBhvr>
                                        <p:cTn id="19" dur="250" autoRev="1" fill="hold"/>
                                        <p:tgtEl>
                                          <p:spTgt spid="4"/>
                                        </p:tgtEl>
                                      </p:cBhvr>
                                      <p:by x="105000" y="105000"/>
                                    </p:animScale>
                                  </p:childTnLst>
                                </p:cTn>
                              </p:par>
                            </p:childTnLst>
                          </p:cTn>
                        </p:par>
                        <p:par>
                          <p:cTn id="20" fill="hold">
                            <p:stCondLst>
                              <p:cond delay="2500"/>
                            </p:stCondLst>
                            <p:childTnLst>
                              <p:par>
                                <p:cTn id="21" presetID="32" presetClass="emph" presetSubtype="0" fill="hold" nodeType="afterEffect">
                                  <p:stCondLst>
                                    <p:cond delay="0"/>
                                  </p:stCondLst>
                                  <p:childTnLst>
                                    <p:animRot by="120000">
                                      <p:cBhvr>
                                        <p:cTn id="22" dur="100" fill="hold">
                                          <p:stCondLst>
                                            <p:cond delay="0"/>
                                          </p:stCondLst>
                                        </p:cTn>
                                        <p:tgtEl>
                                          <p:spTgt spid="3"/>
                                        </p:tgtEl>
                                        <p:attrNameLst>
                                          <p:attrName>r</p:attrName>
                                        </p:attrNameLst>
                                      </p:cBhvr>
                                    </p:animRot>
                                    <p:animRot by="-240000">
                                      <p:cBhvr>
                                        <p:cTn id="23" dur="200" fill="hold">
                                          <p:stCondLst>
                                            <p:cond delay="200"/>
                                          </p:stCondLst>
                                        </p:cTn>
                                        <p:tgtEl>
                                          <p:spTgt spid="3"/>
                                        </p:tgtEl>
                                        <p:attrNameLst>
                                          <p:attrName>r</p:attrName>
                                        </p:attrNameLst>
                                      </p:cBhvr>
                                    </p:animRot>
                                    <p:animRot by="240000">
                                      <p:cBhvr>
                                        <p:cTn id="24" dur="200" fill="hold">
                                          <p:stCondLst>
                                            <p:cond delay="400"/>
                                          </p:stCondLst>
                                        </p:cTn>
                                        <p:tgtEl>
                                          <p:spTgt spid="3"/>
                                        </p:tgtEl>
                                        <p:attrNameLst>
                                          <p:attrName>r</p:attrName>
                                        </p:attrNameLst>
                                      </p:cBhvr>
                                    </p:animRot>
                                    <p:animRot by="-240000">
                                      <p:cBhvr>
                                        <p:cTn id="25" dur="200" fill="hold">
                                          <p:stCondLst>
                                            <p:cond delay="600"/>
                                          </p:stCondLst>
                                        </p:cTn>
                                        <p:tgtEl>
                                          <p:spTgt spid="3"/>
                                        </p:tgtEl>
                                        <p:attrNameLst>
                                          <p:attrName>r</p:attrName>
                                        </p:attrNameLst>
                                      </p:cBhvr>
                                    </p:animRot>
                                    <p:animRot by="120000">
                                      <p:cBhvr>
                                        <p:cTn id="26" dur="200" fill="hold">
                                          <p:stCondLst>
                                            <p:cond delay="800"/>
                                          </p:stCondLst>
                                        </p:cTn>
                                        <p:tgtEl>
                                          <p:spTgt spid="3"/>
                                        </p:tgtEl>
                                        <p:attrNameLst>
                                          <p:attrName>r</p:attrName>
                                        </p:attrNameLst>
                                      </p:cBhvr>
                                    </p:animRot>
                                  </p:childTnLst>
                                </p:cTn>
                              </p:par>
                              <p:par>
                                <p:cTn id="27" presetID="32" presetClass="emph" presetSubtype="0" fill="hold" nodeType="withEffect">
                                  <p:stCondLst>
                                    <p:cond delay="0"/>
                                  </p:stCondLst>
                                  <p:childTnLst>
                                    <p:animRot by="120000">
                                      <p:cBhvr>
                                        <p:cTn id="28" dur="100" fill="hold">
                                          <p:stCondLst>
                                            <p:cond delay="0"/>
                                          </p:stCondLst>
                                        </p:cTn>
                                        <p:tgtEl>
                                          <p:spTgt spid="4"/>
                                        </p:tgtEl>
                                        <p:attrNameLst>
                                          <p:attrName>r</p:attrName>
                                        </p:attrNameLst>
                                      </p:cBhvr>
                                    </p:animRot>
                                    <p:animRot by="-240000">
                                      <p:cBhvr>
                                        <p:cTn id="29" dur="200" fill="hold">
                                          <p:stCondLst>
                                            <p:cond delay="200"/>
                                          </p:stCondLst>
                                        </p:cTn>
                                        <p:tgtEl>
                                          <p:spTgt spid="4"/>
                                        </p:tgtEl>
                                        <p:attrNameLst>
                                          <p:attrName>r</p:attrName>
                                        </p:attrNameLst>
                                      </p:cBhvr>
                                    </p:animRot>
                                    <p:animRot by="240000">
                                      <p:cBhvr>
                                        <p:cTn id="30" dur="200" fill="hold">
                                          <p:stCondLst>
                                            <p:cond delay="400"/>
                                          </p:stCondLst>
                                        </p:cTn>
                                        <p:tgtEl>
                                          <p:spTgt spid="4"/>
                                        </p:tgtEl>
                                        <p:attrNameLst>
                                          <p:attrName>r</p:attrName>
                                        </p:attrNameLst>
                                      </p:cBhvr>
                                    </p:animRot>
                                    <p:animRot by="-240000">
                                      <p:cBhvr>
                                        <p:cTn id="31" dur="200" fill="hold">
                                          <p:stCondLst>
                                            <p:cond delay="600"/>
                                          </p:stCondLst>
                                        </p:cTn>
                                        <p:tgtEl>
                                          <p:spTgt spid="4"/>
                                        </p:tgtEl>
                                        <p:attrNameLst>
                                          <p:attrName>r</p:attrName>
                                        </p:attrNameLst>
                                      </p:cBhvr>
                                    </p:animRot>
                                    <p:animRot by="120000">
                                      <p:cBhvr>
                                        <p:cTn id="32" dur="200" fill="hold">
                                          <p:stCondLst>
                                            <p:cond delay="800"/>
                                          </p:stCondLst>
                                        </p:cTn>
                                        <p:tgtEl>
                                          <p:spTgt spid="4"/>
                                        </p:tgtEl>
                                        <p:attrNameLst>
                                          <p:attrName>r</p:attrName>
                                        </p:attrNameLst>
                                      </p:cBhvr>
                                    </p:animRot>
                                  </p:childTnLst>
                                </p:cTn>
                              </p:par>
                            </p:childTnLst>
                          </p:cTn>
                        </p:par>
                        <p:par>
                          <p:cTn id="33" fill="hold">
                            <p:stCondLst>
                              <p:cond delay="3500"/>
                            </p:stCondLst>
                            <p:childTnLst>
                              <p:par>
                                <p:cTn id="34" presetID="32" presetClass="emph" presetSubtype="0" fill="hold" nodeType="afterEffect">
                                  <p:stCondLst>
                                    <p:cond delay="0"/>
                                  </p:stCondLst>
                                  <p:childTnLst>
                                    <p:animRot by="120000">
                                      <p:cBhvr>
                                        <p:cTn id="35" dur="100" fill="hold">
                                          <p:stCondLst>
                                            <p:cond delay="0"/>
                                          </p:stCondLst>
                                        </p:cTn>
                                        <p:tgtEl>
                                          <p:spTgt spid="3"/>
                                        </p:tgtEl>
                                        <p:attrNameLst>
                                          <p:attrName>r</p:attrName>
                                        </p:attrNameLst>
                                      </p:cBhvr>
                                    </p:animRot>
                                    <p:animRot by="-240000">
                                      <p:cBhvr>
                                        <p:cTn id="36" dur="200" fill="hold">
                                          <p:stCondLst>
                                            <p:cond delay="200"/>
                                          </p:stCondLst>
                                        </p:cTn>
                                        <p:tgtEl>
                                          <p:spTgt spid="3"/>
                                        </p:tgtEl>
                                        <p:attrNameLst>
                                          <p:attrName>r</p:attrName>
                                        </p:attrNameLst>
                                      </p:cBhvr>
                                    </p:animRot>
                                    <p:animRot by="240000">
                                      <p:cBhvr>
                                        <p:cTn id="37" dur="200" fill="hold">
                                          <p:stCondLst>
                                            <p:cond delay="400"/>
                                          </p:stCondLst>
                                        </p:cTn>
                                        <p:tgtEl>
                                          <p:spTgt spid="3"/>
                                        </p:tgtEl>
                                        <p:attrNameLst>
                                          <p:attrName>r</p:attrName>
                                        </p:attrNameLst>
                                      </p:cBhvr>
                                    </p:animRot>
                                    <p:animRot by="-240000">
                                      <p:cBhvr>
                                        <p:cTn id="38" dur="200" fill="hold">
                                          <p:stCondLst>
                                            <p:cond delay="600"/>
                                          </p:stCondLst>
                                        </p:cTn>
                                        <p:tgtEl>
                                          <p:spTgt spid="3"/>
                                        </p:tgtEl>
                                        <p:attrNameLst>
                                          <p:attrName>r</p:attrName>
                                        </p:attrNameLst>
                                      </p:cBhvr>
                                    </p:animRot>
                                    <p:animRot by="120000">
                                      <p:cBhvr>
                                        <p:cTn id="39" dur="200" fill="hold">
                                          <p:stCondLst>
                                            <p:cond delay="800"/>
                                          </p:stCondLst>
                                        </p:cTn>
                                        <p:tgtEl>
                                          <p:spTgt spid="3"/>
                                        </p:tgtEl>
                                        <p:attrNameLst>
                                          <p:attrName>r</p:attrName>
                                        </p:attrNameLst>
                                      </p:cBhvr>
                                    </p:animRot>
                                  </p:childTnLst>
                                </p:cTn>
                              </p:par>
                              <p:par>
                                <p:cTn id="40" presetID="32" presetClass="emph" presetSubtype="0" fill="hold" nodeType="withEffect">
                                  <p:stCondLst>
                                    <p:cond delay="0"/>
                                  </p:stCondLst>
                                  <p:childTnLst>
                                    <p:animRot by="120000">
                                      <p:cBhvr>
                                        <p:cTn id="41" dur="100" fill="hold">
                                          <p:stCondLst>
                                            <p:cond delay="0"/>
                                          </p:stCondLst>
                                        </p:cTn>
                                        <p:tgtEl>
                                          <p:spTgt spid="4"/>
                                        </p:tgtEl>
                                        <p:attrNameLst>
                                          <p:attrName>r</p:attrName>
                                        </p:attrNameLst>
                                      </p:cBhvr>
                                    </p:animRot>
                                    <p:animRot by="-240000">
                                      <p:cBhvr>
                                        <p:cTn id="42" dur="200" fill="hold">
                                          <p:stCondLst>
                                            <p:cond delay="200"/>
                                          </p:stCondLst>
                                        </p:cTn>
                                        <p:tgtEl>
                                          <p:spTgt spid="4"/>
                                        </p:tgtEl>
                                        <p:attrNameLst>
                                          <p:attrName>r</p:attrName>
                                        </p:attrNameLst>
                                      </p:cBhvr>
                                    </p:animRot>
                                    <p:animRot by="240000">
                                      <p:cBhvr>
                                        <p:cTn id="43" dur="200" fill="hold">
                                          <p:stCondLst>
                                            <p:cond delay="400"/>
                                          </p:stCondLst>
                                        </p:cTn>
                                        <p:tgtEl>
                                          <p:spTgt spid="4"/>
                                        </p:tgtEl>
                                        <p:attrNameLst>
                                          <p:attrName>r</p:attrName>
                                        </p:attrNameLst>
                                      </p:cBhvr>
                                    </p:animRot>
                                    <p:animRot by="-240000">
                                      <p:cBhvr>
                                        <p:cTn id="44" dur="200" fill="hold">
                                          <p:stCondLst>
                                            <p:cond delay="600"/>
                                          </p:stCondLst>
                                        </p:cTn>
                                        <p:tgtEl>
                                          <p:spTgt spid="4"/>
                                        </p:tgtEl>
                                        <p:attrNameLst>
                                          <p:attrName>r</p:attrName>
                                        </p:attrNameLst>
                                      </p:cBhvr>
                                    </p:animRot>
                                    <p:animRot by="120000">
                                      <p:cBhvr>
                                        <p:cTn id="45" dur="200" fill="hold">
                                          <p:stCondLst>
                                            <p:cond delay="800"/>
                                          </p:stCondLst>
                                        </p:cTn>
                                        <p:tgtEl>
                                          <p:spTgt spid="4"/>
                                        </p:tgtEl>
                                        <p:attrNameLst>
                                          <p:attrName>r</p:attrName>
                                        </p:attrNameLst>
                                      </p:cBhvr>
                                    </p:animRot>
                                  </p:childTnLst>
                                </p:cTn>
                              </p:par>
                            </p:childTnLst>
                          </p:cTn>
                        </p:par>
                        <p:par>
                          <p:cTn id="46" fill="hold">
                            <p:stCondLst>
                              <p:cond delay="4500"/>
                            </p:stCondLst>
                            <p:childTnLst>
                              <p:par>
                                <p:cTn id="47" presetID="8" presetClass="emph" presetSubtype="0" fill="hold" nodeType="afterEffect">
                                  <p:stCondLst>
                                    <p:cond delay="0"/>
                                  </p:stCondLst>
                                  <p:childTnLst>
                                    <p:animRot by="21600000">
                                      <p:cBhvr>
                                        <p:cTn id="48" dur="2000" fill="hold"/>
                                        <p:tgtEl>
                                          <p:spTgt spid="3"/>
                                        </p:tgtEl>
                                        <p:attrNameLst>
                                          <p:attrName>r</p:attrName>
                                        </p:attrNameLst>
                                      </p:cBhvr>
                                    </p:animRot>
                                  </p:childTnLst>
                                </p:cTn>
                              </p:par>
                              <p:par>
                                <p:cTn id="49" presetID="8" presetClass="emph" presetSubtype="0" fill="hold" nodeType="withEffect">
                                  <p:stCondLst>
                                    <p:cond delay="0"/>
                                  </p:stCondLst>
                                  <p:childTnLst>
                                    <p:animRot by="21600000">
                                      <p:cBhvr>
                                        <p:cTn id="50" dur="2000" fill="hold"/>
                                        <p:tgtEl>
                                          <p:spTgt spid="4"/>
                                        </p:tgtEl>
                                        <p:attrNameLst>
                                          <p:attrName>r</p:attrName>
                                        </p:attrNameLst>
                                      </p:cBhvr>
                                    </p:animRot>
                                  </p:childTnLst>
                                </p:cTn>
                              </p:par>
                            </p:childTnLst>
                          </p:cTn>
                        </p:par>
                        <p:par>
                          <p:cTn id="51" fill="hold">
                            <p:stCondLst>
                              <p:cond delay="6500"/>
                            </p:stCondLst>
                            <p:childTnLst>
                              <p:par>
                                <p:cTn id="52" presetID="16" presetClass="exit" presetSubtype="21" fill="hold" nodeType="afterEffect">
                                  <p:stCondLst>
                                    <p:cond delay="0"/>
                                  </p:stCondLst>
                                  <p:childTnLst>
                                    <p:animEffect transition="out" filter="barn(inVertical)">
                                      <p:cBhvr>
                                        <p:cTn id="53" dur="500"/>
                                        <p:tgtEl>
                                          <p:spTgt spid="3"/>
                                        </p:tgtEl>
                                      </p:cBhvr>
                                    </p:animEffect>
                                    <p:set>
                                      <p:cBhvr>
                                        <p:cTn id="54" dur="1" fill="hold">
                                          <p:stCondLst>
                                            <p:cond delay="499"/>
                                          </p:stCondLst>
                                        </p:cTn>
                                        <p:tgtEl>
                                          <p:spTgt spid="3"/>
                                        </p:tgtEl>
                                        <p:attrNameLst>
                                          <p:attrName>style.visibility</p:attrName>
                                        </p:attrNameLst>
                                      </p:cBhvr>
                                      <p:to>
                                        <p:strVal val="hidden"/>
                                      </p:to>
                                    </p:set>
                                  </p:childTnLst>
                                </p:cTn>
                              </p:par>
                              <p:par>
                                <p:cTn id="55" presetID="16" presetClass="exit" presetSubtype="21" fill="hold" nodeType="withEffect">
                                  <p:stCondLst>
                                    <p:cond delay="0"/>
                                  </p:stCondLst>
                                  <p:childTnLst>
                                    <p:animEffect transition="out" filter="barn(inVertical)">
                                      <p:cBhvr>
                                        <p:cTn id="56" dur="500"/>
                                        <p:tgtEl>
                                          <p:spTgt spid="4"/>
                                        </p:tgtEl>
                                      </p:cBhvr>
                                    </p:animEffect>
                                    <p:set>
                                      <p:cBhvr>
                                        <p:cTn id="57" dur="1" fill="hold">
                                          <p:stCondLst>
                                            <p:cond delay="499"/>
                                          </p:stCondLst>
                                        </p:cTn>
                                        <p:tgtEl>
                                          <p:spTgt spid="4"/>
                                        </p:tgtEl>
                                        <p:attrNameLst>
                                          <p:attrName>style.visibility</p:attrName>
                                        </p:attrNameLst>
                                      </p:cBhvr>
                                      <p:to>
                                        <p:strVal val="hidden"/>
                                      </p:to>
                                    </p:set>
                                  </p:childTnLst>
                                </p:cTn>
                              </p:par>
                            </p:childTnLst>
                          </p:cTn>
                        </p:par>
                        <p:par>
                          <p:cTn id="58" fill="hold">
                            <p:stCondLst>
                              <p:cond delay="7000"/>
                            </p:stCondLst>
                            <p:childTnLst>
                              <p:par>
                                <p:cTn id="59" presetID="1" presetClass="entr" presetSubtype="0" fill="hold" nodeType="afterEffect">
                                  <p:stCondLst>
                                    <p:cond delay="0"/>
                                  </p:stCondLst>
                                  <p:childTnLst>
                                    <p:set>
                                      <p:cBhvr>
                                        <p:cTn id="60" dur="1" fill="hold">
                                          <p:stCondLst>
                                            <p:cond delay="0"/>
                                          </p:stCondLst>
                                        </p:cTn>
                                        <p:tgtEl>
                                          <p:spTgt spid="6"/>
                                        </p:tgtEl>
                                        <p:attrNameLst>
                                          <p:attrName>style.visibility</p:attrName>
                                        </p:attrNameLst>
                                      </p:cBhvr>
                                      <p:to>
                                        <p:strVal val="visible"/>
                                      </p:to>
                                    </p:set>
                                  </p:childTnLst>
                                </p:cTn>
                              </p:par>
                            </p:childTnLst>
                          </p:cTn>
                        </p:par>
                        <p:par>
                          <p:cTn id="61" fill="hold">
                            <p:stCondLst>
                              <p:cond delay="7000"/>
                            </p:stCondLst>
                            <p:childTnLst>
                              <p:par>
                                <p:cTn id="62" presetID="26" presetClass="emph" presetSubtype="0" fill="hold" nodeType="afterEffect">
                                  <p:stCondLst>
                                    <p:cond delay="0"/>
                                  </p:stCondLst>
                                  <p:childTnLst>
                                    <p:animEffect transition="out" filter="fade">
                                      <p:cBhvr>
                                        <p:cTn id="63" dur="500" tmFilter="0, 0; .2, .5; .8, .5; 1, 0"/>
                                        <p:tgtEl>
                                          <p:spTgt spid="6"/>
                                        </p:tgtEl>
                                      </p:cBhvr>
                                    </p:animEffect>
                                    <p:animScale>
                                      <p:cBhvr>
                                        <p:cTn id="64" dur="250" autoRev="1" fill="hold"/>
                                        <p:tgtEl>
                                          <p:spTgt spid="6"/>
                                        </p:tgtEl>
                                      </p:cBhvr>
                                      <p:by x="105000" y="105000"/>
                                    </p:animScale>
                                  </p:childTnLst>
                                </p:cTn>
                              </p:par>
                            </p:childTnLst>
                          </p:cTn>
                        </p:par>
                        <p:par>
                          <p:cTn id="65" fill="hold">
                            <p:stCondLst>
                              <p:cond delay="7500"/>
                            </p:stCondLst>
                            <p:childTnLst>
                              <p:par>
                                <p:cTn id="66" presetID="26" presetClass="emph" presetSubtype="0" fill="hold" nodeType="afterEffect">
                                  <p:stCondLst>
                                    <p:cond delay="0"/>
                                  </p:stCondLst>
                                  <p:childTnLst>
                                    <p:animEffect transition="out" filter="fade">
                                      <p:cBhvr>
                                        <p:cTn id="67" dur="500" tmFilter="0, 0; .2, .5; .8, .5; 1, 0"/>
                                        <p:tgtEl>
                                          <p:spTgt spid="6"/>
                                        </p:tgtEl>
                                      </p:cBhvr>
                                    </p:animEffect>
                                    <p:animScale>
                                      <p:cBhvr>
                                        <p:cTn id="68" dur="250" autoRev="1" fill="hold"/>
                                        <p:tgtEl>
                                          <p:spTgt spid="6"/>
                                        </p:tgtEl>
                                      </p:cBhvr>
                                      <p:by x="105000" y="105000"/>
                                    </p:animScale>
                                  </p:childTnLst>
                                </p:cTn>
                              </p:par>
                            </p:childTnLst>
                          </p:cTn>
                        </p:par>
                        <p:par>
                          <p:cTn id="69" fill="hold">
                            <p:stCondLst>
                              <p:cond delay="8000"/>
                            </p:stCondLst>
                            <p:childTnLst>
                              <p:par>
                                <p:cTn id="70" presetID="26" presetClass="emph" presetSubtype="0" fill="hold" nodeType="afterEffect">
                                  <p:stCondLst>
                                    <p:cond delay="0"/>
                                  </p:stCondLst>
                                  <p:childTnLst>
                                    <p:animEffect transition="out" filter="fade">
                                      <p:cBhvr>
                                        <p:cTn id="71" dur="500" tmFilter="0, 0; .2, .5; .8, .5; 1, 0"/>
                                        <p:tgtEl>
                                          <p:spTgt spid="6"/>
                                        </p:tgtEl>
                                      </p:cBhvr>
                                    </p:animEffect>
                                    <p:animScale>
                                      <p:cBhvr>
                                        <p:cTn id="72" dur="250" autoRev="1" fill="hold"/>
                                        <p:tgtEl>
                                          <p:spTgt spid="6"/>
                                        </p:tgtEl>
                                      </p:cBhvr>
                                      <p:by x="105000" y="105000"/>
                                    </p:animScale>
                                  </p:childTnLst>
                                </p:cTn>
                              </p:par>
                            </p:childTnLst>
                          </p:cTn>
                        </p:par>
                        <p:par>
                          <p:cTn id="73" fill="hold">
                            <p:stCondLst>
                              <p:cond delay="8500"/>
                            </p:stCondLst>
                            <p:childTnLst>
                              <p:par>
                                <p:cTn id="74" presetID="6" presetClass="exit" presetSubtype="32" fill="hold" nodeType="afterEffect">
                                  <p:stCondLst>
                                    <p:cond delay="0"/>
                                  </p:stCondLst>
                                  <p:childTnLst>
                                    <p:animEffect transition="out" filter="circle(out)">
                                      <p:cBhvr>
                                        <p:cTn id="75" dur="2000"/>
                                        <p:tgtEl>
                                          <p:spTgt spid="6"/>
                                        </p:tgtEl>
                                      </p:cBhvr>
                                    </p:animEffect>
                                    <p:set>
                                      <p:cBhvr>
                                        <p:cTn id="76" dur="1" fill="hold">
                                          <p:stCondLst>
                                            <p:cond delay="1999"/>
                                          </p:stCondLst>
                                        </p:cTn>
                                        <p:tgtEl>
                                          <p:spTgt spid="6"/>
                                        </p:tgtEl>
                                        <p:attrNameLst>
                                          <p:attrName>style.visibility</p:attrName>
                                        </p:attrNameLst>
                                      </p:cBhvr>
                                      <p:to>
                                        <p:strVal val="hidden"/>
                                      </p:to>
                                    </p:set>
                                  </p:childTnLst>
                                </p:cTn>
                              </p:par>
                            </p:childTnLst>
                          </p:cTn>
                        </p:par>
                        <p:par>
                          <p:cTn id="77" fill="hold">
                            <p:stCondLst>
                              <p:cond delay="10500"/>
                            </p:stCondLst>
                            <p:childTnLst>
                              <p:par>
                                <p:cTn id="78" presetID="6" presetClass="entr" presetSubtype="16" fill="hold" nodeType="afterEffect">
                                  <p:stCondLst>
                                    <p:cond delay="0"/>
                                  </p:stCondLst>
                                  <p:childTnLst>
                                    <p:set>
                                      <p:cBhvr>
                                        <p:cTn id="79" dur="1" fill="hold">
                                          <p:stCondLst>
                                            <p:cond delay="0"/>
                                          </p:stCondLst>
                                        </p:cTn>
                                        <p:tgtEl>
                                          <p:spTgt spid="8"/>
                                        </p:tgtEl>
                                        <p:attrNameLst>
                                          <p:attrName>style.visibility</p:attrName>
                                        </p:attrNameLst>
                                      </p:cBhvr>
                                      <p:to>
                                        <p:strVal val="visible"/>
                                      </p:to>
                                    </p:set>
                                    <p:animEffect transition="in" filter="circle(in)">
                                      <p:cBhvr>
                                        <p:cTn id="80" dur="1500"/>
                                        <p:tgtEl>
                                          <p:spTgt spid="8"/>
                                        </p:tgtEl>
                                      </p:cBhvr>
                                    </p:animEffect>
                                  </p:childTnLst>
                                </p:cTn>
                              </p:par>
                            </p:childTnLst>
                          </p:cTn>
                        </p:par>
                        <p:par>
                          <p:cTn id="81" fill="hold">
                            <p:stCondLst>
                              <p:cond delay="12000"/>
                            </p:stCondLst>
                            <p:childTnLst>
                              <p:par>
                                <p:cTn id="82" presetID="6" presetClass="emph" presetSubtype="0" fill="hold" nodeType="afterEffect">
                                  <p:stCondLst>
                                    <p:cond delay="0"/>
                                  </p:stCondLst>
                                  <p:childTnLst>
                                    <p:animScale>
                                      <p:cBhvr>
                                        <p:cTn id="83" dur="1500" fill="hold"/>
                                        <p:tgtEl>
                                          <p:spTgt spid="8"/>
                                        </p:tgtEl>
                                      </p:cBhvr>
                                      <p:by x="50000" y="50000"/>
                                    </p:animScale>
                                  </p:childTnLst>
                                </p:cTn>
                              </p:par>
                            </p:childTnLst>
                          </p:cTn>
                        </p:par>
                        <p:par>
                          <p:cTn id="84" fill="hold">
                            <p:stCondLst>
                              <p:cond delay="13500"/>
                            </p:stCondLst>
                            <p:childTnLst>
                              <p:par>
                                <p:cTn id="85" presetID="35" presetClass="path" presetSubtype="0" accel="50000" decel="50000" fill="hold" nodeType="afterEffect">
                                  <p:stCondLst>
                                    <p:cond delay="0"/>
                                  </p:stCondLst>
                                  <p:childTnLst>
                                    <p:animMotion origin="layout" path="M 0 -1.11111E-6 L -0.25 -1.11111E-6 " pathEditMode="relative" rAng="0" ptsTypes="AA">
                                      <p:cBhvr>
                                        <p:cTn id="86" dur="1000" fill="hold"/>
                                        <p:tgtEl>
                                          <p:spTgt spid="8"/>
                                        </p:tgtEl>
                                        <p:attrNameLst>
                                          <p:attrName>ppt_x</p:attrName>
                                          <p:attrName>ppt_y</p:attrName>
                                        </p:attrNameLst>
                                      </p:cBhvr>
                                      <p:rCtr x="-12500" y="0"/>
                                    </p:animMotion>
                                  </p:childTnLst>
                                </p:cTn>
                              </p:par>
                            </p:childTnLst>
                          </p:cTn>
                        </p:par>
                        <p:par>
                          <p:cTn id="87" fill="hold">
                            <p:stCondLst>
                              <p:cond delay="14500"/>
                            </p:stCondLst>
                            <p:childTnLst>
                              <p:par>
                                <p:cTn id="88" presetID="2" presetClass="entr" presetSubtype="4" fill="hold" nodeType="afterEffect">
                                  <p:stCondLst>
                                    <p:cond delay="0"/>
                                  </p:stCondLst>
                                  <p:childTnLst>
                                    <p:set>
                                      <p:cBhvr>
                                        <p:cTn id="89" dur="1" fill="hold">
                                          <p:stCondLst>
                                            <p:cond delay="0"/>
                                          </p:stCondLst>
                                        </p:cTn>
                                        <p:tgtEl>
                                          <p:spTgt spid="9"/>
                                        </p:tgtEl>
                                        <p:attrNameLst>
                                          <p:attrName>style.visibility</p:attrName>
                                        </p:attrNameLst>
                                      </p:cBhvr>
                                      <p:to>
                                        <p:strVal val="visible"/>
                                      </p:to>
                                    </p:set>
                                    <p:anim calcmode="lin" valueType="num">
                                      <p:cBhvr additive="base">
                                        <p:cTn id="90" dur="500" fill="hold"/>
                                        <p:tgtEl>
                                          <p:spTgt spid="9"/>
                                        </p:tgtEl>
                                        <p:attrNameLst>
                                          <p:attrName>ppt_x</p:attrName>
                                        </p:attrNameLst>
                                      </p:cBhvr>
                                      <p:tavLst>
                                        <p:tav tm="0">
                                          <p:val>
                                            <p:strVal val="#ppt_x"/>
                                          </p:val>
                                        </p:tav>
                                        <p:tav tm="100000">
                                          <p:val>
                                            <p:strVal val="#ppt_x"/>
                                          </p:val>
                                        </p:tav>
                                      </p:tavLst>
                                    </p:anim>
                                    <p:anim calcmode="lin" valueType="num">
                                      <p:cBhvr additive="base">
                                        <p:cTn id="9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92" repeatCount="indefinite"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54038" y="3038738"/>
            <a:ext cx="10998199" cy="915726"/>
          </a:xfrm>
          <a:noFill/>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s-ES" sz="6000" spc="0">
                <a:ln>
                  <a:noFill/>
                </a:ln>
                <a:gradFill>
                  <a:gsLst>
                    <a:gs pos="0">
                      <a:srgbClr val="50E6FF"/>
                    </a:gs>
                    <a:gs pos="100000">
                      <a:srgbClr val="D59DFF"/>
                    </a:gs>
                  </a:gsLst>
                  <a:lin ang="2400000" scaled="0"/>
                </a:gradFill>
                <a:latin typeface="Segoe UI Semibold" panose="020B0702040204020203" pitchFamily="34" charset="0"/>
                <a:cs typeface="Segoe UI Semibold" panose="020B0702040204020203" pitchFamily="34" charset="0"/>
              </a:rPr>
              <a:t>Azure Container Apps</a:t>
            </a:r>
            <a:br>
              <a:rPr lang="es-ES" sz="6000" spc="0">
                <a:ln>
                  <a:noFill/>
                </a:ln>
                <a:gradFill>
                  <a:gsLst>
                    <a:gs pos="0">
                      <a:srgbClr val="50E6FF"/>
                    </a:gs>
                    <a:gs pos="100000">
                      <a:srgbClr val="D59DFF"/>
                    </a:gs>
                  </a:gsLst>
                  <a:lin ang="2400000" scaled="0"/>
                </a:gradFill>
                <a:latin typeface="Segoe UI Semibold" panose="020B0702040204020203" pitchFamily="34" charset="0"/>
                <a:cs typeface="Segoe UI Semibold" panose="020B0702040204020203" pitchFamily="34" charset="0"/>
              </a:rPr>
            </a:br>
            <a:r>
              <a:rPr lang="es-ES" sz="4800" spc="0" err="1">
                <a:ln>
                  <a:noFill/>
                </a:ln>
                <a:gradFill>
                  <a:gsLst>
                    <a:gs pos="0">
                      <a:srgbClr val="50E6FF"/>
                    </a:gs>
                    <a:gs pos="100000">
                      <a:srgbClr val="D59DFF"/>
                    </a:gs>
                  </a:gsLst>
                  <a:lin ang="2400000" scaled="0"/>
                </a:gradFill>
                <a:latin typeface="Segoe UI Semibold" panose="020B0702040204020203" pitchFamily="34" charset="0"/>
                <a:cs typeface="Segoe UI Semibold" panose="020B0702040204020203" pitchFamily="34" charset="0"/>
              </a:rPr>
              <a:t>Where</a:t>
            </a:r>
            <a:r>
              <a:rPr lang="es-ES" sz="4800" spc="0">
                <a:ln>
                  <a:noFill/>
                </a:ln>
                <a:gradFill>
                  <a:gsLst>
                    <a:gs pos="0">
                      <a:srgbClr val="50E6FF"/>
                    </a:gs>
                    <a:gs pos="100000">
                      <a:srgbClr val="D59DFF"/>
                    </a:gs>
                  </a:gsLst>
                  <a:lin ang="2400000" scaled="0"/>
                </a:gradFill>
                <a:latin typeface="Segoe UI Semibold" panose="020B0702040204020203" pitchFamily="34" charset="0"/>
                <a:cs typeface="Segoe UI Semibold" panose="020B0702040204020203" pitchFamily="34" charset="0"/>
              </a:rPr>
              <a:t> </a:t>
            </a:r>
            <a:r>
              <a:rPr lang="es-ES" sz="4800" spc="0" err="1">
                <a:ln>
                  <a:noFill/>
                </a:ln>
                <a:gradFill>
                  <a:gsLst>
                    <a:gs pos="0">
                      <a:srgbClr val="50E6FF"/>
                    </a:gs>
                    <a:gs pos="100000">
                      <a:srgbClr val="D59DFF"/>
                    </a:gs>
                  </a:gsLst>
                  <a:lin ang="2400000" scaled="0"/>
                </a:gradFill>
                <a:latin typeface="Segoe UI Semibold" panose="020B0702040204020203" pitchFamily="34" charset="0"/>
                <a:cs typeface="Segoe UI Semibold" panose="020B0702040204020203" pitchFamily="34" charset="0"/>
              </a:rPr>
              <a:t>Dev’s</a:t>
            </a:r>
            <a:r>
              <a:rPr lang="es-ES" sz="4800" spc="0">
                <a:ln>
                  <a:noFill/>
                </a:ln>
                <a:gradFill>
                  <a:gsLst>
                    <a:gs pos="0">
                      <a:srgbClr val="50E6FF"/>
                    </a:gs>
                    <a:gs pos="100000">
                      <a:srgbClr val="D59DFF"/>
                    </a:gs>
                  </a:gsLst>
                  <a:lin ang="2400000" scaled="0"/>
                </a:gradFill>
                <a:latin typeface="Segoe UI Semibold" panose="020B0702040204020203" pitchFamily="34" charset="0"/>
                <a:cs typeface="Segoe UI Semibold" panose="020B0702040204020203" pitchFamily="34" charset="0"/>
              </a:rPr>
              <a:t> Dreams Come True</a:t>
            </a:r>
            <a:endParaRPr kumimoji="0" lang="es-ES" sz="4800" b="0" i="0" u="none" strike="noStrike" kern="1200" cap="none" spc="0" normalizeH="0" baseline="0" noProof="0">
              <a:ln>
                <a:noFill/>
              </a:ln>
              <a:gradFill>
                <a:gsLst>
                  <a:gs pos="0">
                    <a:srgbClr val="50E6FF"/>
                  </a:gs>
                  <a:gs pos="100000">
                    <a:srgbClr val="D59DFF"/>
                  </a:gs>
                </a:gsLst>
                <a:lin ang="2400000" scaled="0"/>
              </a:gradFill>
              <a:effectLst/>
              <a:uLnTx/>
              <a:uFillTx/>
              <a:latin typeface="Segoe UI Semibold" panose="020B0702040204020203" pitchFamily="34" charset="0"/>
              <a:ea typeface="+mn-ea"/>
              <a:cs typeface="Segoe UI Semibold" panose="020B0702040204020203" pitchFamily="34" charset="0"/>
            </a:endParaRPr>
          </a:p>
        </p:txBody>
      </p:sp>
    </p:spTree>
    <p:custDataLst>
      <p:tags r:id="rId1"/>
    </p:custDataLst>
    <p:extLst>
      <p:ext uri="{BB962C8B-B14F-4D97-AF65-F5344CB8AC3E}">
        <p14:creationId xmlns:p14="http://schemas.microsoft.com/office/powerpoint/2010/main" val="2293751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DD4EBC82-8926-5BEB-3A33-1A3353773BA0}"/>
              </a:ext>
            </a:extLst>
          </p:cNvPr>
          <p:cNvSpPr>
            <a:spLocks noGrp="1"/>
          </p:cNvSpPr>
          <p:nvPr>
            <p:ph type="title"/>
          </p:nvPr>
        </p:nvSpPr>
        <p:spPr/>
        <p:txBody>
          <a:bodyPr/>
          <a:lstStyle/>
          <a:p>
            <a:r>
              <a:rPr lang="es-ES"/>
              <a:t>Agenda</a:t>
            </a:r>
          </a:p>
        </p:txBody>
      </p:sp>
      <p:sp>
        <p:nvSpPr>
          <p:cNvPr id="7" name="Marcador de texto 6">
            <a:extLst>
              <a:ext uri="{FF2B5EF4-FFF2-40B4-BE49-F238E27FC236}">
                <a16:creationId xmlns:a16="http://schemas.microsoft.com/office/drawing/2014/main" id="{A4FD8933-A157-E967-8C10-3BCBDE06FC27}"/>
              </a:ext>
            </a:extLst>
          </p:cNvPr>
          <p:cNvSpPr>
            <a:spLocks noGrp="1"/>
          </p:cNvSpPr>
          <p:nvPr>
            <p:ph type="body" sz="quarter" idx="10"/>
          </p:nvPr>
        </p:nvSpPr>
        <p:spPr>
          <a:xfrm>
            <a:off x="274638" y="2072265"/>
            <a:ext cx="11734798" cy="3447098"/>
          </a:xfrm>
        </p:spPr>
        <p:txBody>
          <a:bodyPr/>
          <a:lstStyle/>
          <a:p>
            <a:r>
              <a:rPr lang="es-ES"/>
              <a:t>Azure Container Apps</a:t>
            </a:r>
          </a:p>
          <a:p>
            <a:r>
              <a:rPr lang="es-ES" err="1"/>
              <a:t>Keda</a:t>
            </a:r>
            <a:endParaRPr lang="es-ES"/>
          </a:p>
          <a:p>
            <a:r>
              <a:rPr lang="es-ES" err="1"/>
              <a:t>.Net</a:t>
            </a:r>
            <a:r>
              <a:rPr lang="es-ES"/>
              <a:t> Aspire</a:t>
            </a:r>
          </a:p>
          <a:p>
            <a:r>
              <a:rPr lang="es-ES"/>
              <a:t>Integración con </a:t>
            </a:r>
            <a:r>
              <a:rPr lang="es-ES" err="1"/>
              <a:t>Dapr</a:t>
            </a:r>
            <a:endParaRPr lang="es-ES"/>
          </a:p>
          <a:p>
            <a:endParaRPr lang="es-ES"/>
          </a:p>
        </p:txBody>
      </p:sp>
    </p:spTree>
    <p:extLst>
      <p:ext uri="{BB962C8B-B14F-4D97-AF65-F5344CB8AC3E}">
        <p14:creationId xmlns:p14="http://schemas.microsoft.com/office/powerpoint/2010/main" val="353881637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11736140" y="6281275"/>
            <a:ext cx="259901" cy="259901"/>
          </a:xfrm>
          <a:custGeom>
            <a:avLst/>
            <a:gdLst/>
            <a:ahLst/>
            <a:cxnLst/>
            <a:rect l="l" t="t" r="r" b="b"/>
            <a:pathLst>
              <a:path w="382242" h="382242">
                <a:moveTo>
                  <a:pt x="0" y="0"/>
                </a:moveTo>
                <a:lnTo>
                  <a:pt x="382242" y="0"/>
                </a:lnTo>
                <a:lnTo>
                  <a:pt x="382242" y="382242"/>
                </a:lnTo>
                <a:lnTo>
                  <a:pt x="0" y="3822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grpSp>
        <p:nvGrpSpPr>
          <p:cNvPr id="8" name="Group 8"/>
          <p:cNvGrpSpPr/>
          <p:nvPr/>
        </p:nvGrpSpPr>
        <p:grpSpPr>
          <a:xfrm>
            <a:off x="6321860" y="1115562"/>
            <a:ext cx="5660384" cy="3173388"/>
            <a:chOff x="0" y="104775"/>
            <a:chExt cx="11099800" cy="6222896"/>
          </a:xfrm>
        </p:grpSpPr>
        <p:sp>
          <p:nvSpPr>
            <p:cNvPr id="9" name="TextBox 9"/>
            <p:cNvSpPr txBox="1"/>
            <p:nvPr/>
          </p:nvSpPr>
          <p:spPr>
            <a:xfrm>
              <a:off x="0" y="104775"/>
              <a:ext cx="11099800" cy="2565037"/>
            </a:xfrm>
            <a:prstGeom prst="rect">
              <a:avLst/>
            </a:prstGeom>
          </p:spPr>
          <p:txBody>
            <a:bodyPr lIns="0" tIns="0" rIns="0" bIns="0" rtlCol="0" anchor="t">
              <a:spAutoFit/>
            </a:bodyPr>
            <a:lstStyle/>
            <a:p>
              <a:pPr>
                <a:lnSpc>
                  <a:spcPts val="5140"/>
                </a:lnSpc>
              </a:pPr>
              <a:r>
                <a:rPr lang="en-US" sz="4895" spc="-122">
                  <a:solidFill>
                    <a:srgbClr val="000000"/>
                  </a:solidFill>
                  <a:latin typeface="Barlow"/>
                  <a:ea typeface="Barlow"/>
                  <a:cs typeface="Barlow"/>
                  <a:sym typeface="Barlow"/>
                </a:rPr>
                <a:t>What is Azure Container Apps?</a:t>
              </a:r>
            </a:p>
          </p:txBody>
        </p:sp>
        <p:sp>
          <p:nvSpPr>
            <p:cNvPr id="10" name="TextBox 10"/>
            <p:cNvSpPr txBox="1"/>
            <p:nvPr/>
          </p:nvSpPr>
          <p:spPr>
            <a:xfrm>
              <a:off x="0" y="3524235"/>
              <a:ext cx="11099800" cy="675336"/>
            </a:xfrm>
            <a:prstGeom prst="rect">
              <a:avLst/>
            </a:prstGeom>
          </p:spPr>
          <p:txBody>
            <a:bodyPr lIns="0" tIns="0" rIns="0" bIns="0" rtlCol="0" anchor="t">
              <a:spAutoFit/>
            </a:bodyPr>
            <a:lstStyle/>
            <a:p>
              <a:pPr>
                <a:lnSpc>
                  <a:spcPts val="3046"/>
                </a:lnSpc>
              </a:pPr>
              <a:r>
                <a:rPr lang="en-US" sz="2176" b="1" spc="-54">
                  <a:solidFill>
                    <a:srgbClr val="000000"/>
                  </a:solidFill>
                  <a:latin typeface="Barlow Bold"/>
                  <a:ea typeface="Barlow Bold"/>
                  <a:cs typeface="Barlow Bold"/>
                  <a:sym typeface="Barlow Bold"/>
                </a:rPr>
                <a:t>Overview of ACA platform</a:t>
              </a:r>
            </a:p>
          </p:txBody>
        </p:sp>
        <p:sp>
          <p:nvSpPr>
            <p:cNvPr id="11" name="TextBox 11"/>
            <p:cNvSpPr txBox="1"/>
            <p:nvPr/>
          </p:nvSpPr>
          <p:spPr>
            <a:xfrm>
              <a:off x="0" y="4727539"/>
              <a:ext cx="11099800" cy="1600132"/>
            </a:xfrm>
            <a:prstGeom prst="rect">
              <a:avLst/>
            </a:prstGeom>
          </p:spPr>
          <p:txBody>
            <a:bodyPr lIns="0" tIns="0" rIns="0" bIns="0" rtlCol="0" anchor="t">
              <a:spAutoFit/>
            </a:bodyPr>
            <a:lstStyle/>
            <a:p>
              <a:pPr>
                <a:lnSpc>
                  <a:spcPts val="2189"/>
                </a:lnSpc>
                <a:spcBef>
                  <a:spcPct val="0"/>
                </a:spcBef>
              </a:pPr>
              <a:r>
                <a:rPr lang="en-US" sz="1564" spc="-39">
                  <a:solidFill>
                    <a:srgbClr val="000000"/>
                  </a:solidFill>
                  <a:latin typeface="Barlow"/>
                  <a:ea typeface="Barlow"/>
                  <a:cs typeface="Barlow"/>
                  <a:sym typeface="Barlow"/>
                </a:rPr>
                <a:t>Azure Container Apps (ACA) is a </a:t>
              </a:r>
              <a:r>
                <a:rPr lang="en-US" sz="1564" b="1" spc="-39">
                  <a:solidFill>
                    <a:srgbClr val="000000"/>
                  </a:solidFill>
                  <a:latin typeface="Barlow Bold"/>
                  <a:ea typeface="Barlow Bold"/>
                  <a:cs typeface="Barlow Bold"/>
                  <a:sym typeface="Barlow Bold"/>
                </a:rPr>
                <a:t>serverless application</a:t>
              </a:r>
              <a:r>
                <a:rPr lang="en-US" sz="1564" spc="-39">
                  <a:solidFill>
                    <a:srgbClr val="000000"/>
                  </a:solidFill>
                  <a:latin typeface="Barlow"/>
                  <a:ea typeface="Barlow"/>
                  <a:cs typeface="Barlow"/>
                  <a:sym typeface="Barlow"/>
                </a:rPr>
                <a:t> platform for containers that simplifies deployment while managing infrastructure, allowing .NET developers to focus on building scalable microservices.</a:t>
              </a:r>
            </a:p>
          </p:txBody>
        </p:sp>
      </p:grpSp>
      <p:pic>
        <p:nvPicPr>
          <p:cNvPr id="1030" name="Picture 6" descr="Whisman Storage Cargo Containers in Spokane, WA">
            <a:extLst>
              <a:ext uri="{FF2B5EF4-FFF2-40B4-BE49-F238E27FC236}">
                <a16:creationId xmlns:a16="http://schemas.microsoft.com/office/drawing/2014/main" id="{BB0356C1-97F1-9DD8-6B87-ACC33DF0542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229"/>
          <a:stretch>
            <a:fillRect/>
          </a:stretch>
        </p:blipFill>
        <p:spPr bwMode="auto">
          <a:xfrm>
            <a:off x="0" y="-24306"/>
            <a:ext cx="5872252" cy="6994525"/>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C655AB26-66E5-103D-FC46-01461E7EB4B1}"/>
              </a:ext>
            </a:extLst>
          </p:cNvPr>
          <p:cNvPicPr>
            <a:picLocks noChangeAspect="1"/>
          </p:cNvPicPr>
          <p:nvPr/>
        </p:nvPicPr>
        <p:blipFill>
          <a:blip r:embed="rId6"/>
          <a:stretch>
            <a:fillRect/>
          </a:stretch>
        </p:blipFill>
        <p:spPr>
          <a:xfrm>
            <a:off x="7273159" y="4480820"/>
            <a:ext cx="3518309" cy="234553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99798" y="1115562"/>
            <a:ext cx="4682446" cy="4346465"/>
            <a:chOff x="0" y="104775"/>
            <a:chExt cx="9182100" cy="8523253"/>
          </a:xfrm>
        </p:grpSpPr>
        <p:sp>
          <p:nvSpPr>
            <p:cNvPr id="3" name="TextBox 3"/>
            <p:cNvSpPr txBox="1"/>
            <p:nvPr/>
          </p:nvSpPr>
          <p:spPr>
            <a:xfrm>
              <a:off x="0" y="104775"/>
              <a:ext cx="9182100" cy="2565037"/>
            </a:xfrm>
            <a:prstGeom prst="rect">
              <a:avLst/>
            </a:prstGeom>
          </p:spPr>
          <p:txBody>
            <a:bodyPr lIns="0" tIns="0" rIns="0" bIns="0" rtlCol="0" anchor="t">
              <a:spAutoFit/>
            </a:bodyPr>
            <a:lstStyle/>
            <a:p>
              <a:pPr>
                <a:lnSpc>
                  <a:spcPts val="5140"/>
                </a:lnSpc>
                <a:spcBef>
                  <a:spcPct val="0"/>
                </a:spcBef>
              </a:pPr>
              <a:r>
                <a:rPr lang="en-US" sz="4895" spc="-122">
                  <a:solidFill>
                    <a:srgbClr val="000000"/>
                  </a:solidFill>
                  <a:latin typeface="Barlow"/>
                  <a:ea typeface="Barlow"/>
                  <a:cs typeface="Barlow"/>
                  <a:sym typeface="Barlow"/>
                </a:rPr>
                <a:t>Key Benefits for .NET Teams</a:t>
              </a:r>
            </a:p>
          </p:txBody>
        </p:sp>
        <p:sp>
          <p:nvSpPr>
            <p:cNvPr id="4" name="TextBox 4"/>
            <p:cNvSpPr txBox="1"/>
            <p:nvPr/>
          </p:nvSpPr>
          <p:spPr>
            <a:xfrm>
              <a:off x="0" y="3514725"/>
              <a:ext cx="9182100" cy="1429757"/>
            </a:xfrm>
            <a:prstGeom prst="rect">
              <a:avLst/>
            </a:prstGeom>
          </p:spPr>
          <p:txBody>
            <a:bodyPr lIns="0" tIns="0" rIns="0" bIns="0" rtlCol="0" anchor="t">
              <a:spAutoFit/>
            </a:bodyPr>
            <a:lstStyle/>
            <a:p>
              <a:pPr>
                <a:lnSpc>
                  <a:spcPts val="3045"/>
                </a:lnSpc>
                <a:spcBef>
                  <a:spcPct val="0"/>
                </a:spcBef>
              </a:pPr>
              <a:r>
                <a:rPr lang="en-US" sz="2175" b="1" spc="-54">
                  <a:solidFill>
                    <a:srgbClr val="000000"/>
                  </a:solidFill>
                  <a:latin typeface="Barlow Bold"/>
                  <a:ea typeface="Barlow Bold"/>
                  <a:cs typeface="Barlow Bold"/>
                  <a:sym typeface="Barlow Bold"/>
                </a:rPr>
                <a:t>Discover how ACA enhances productivity</a:t>
              </a:r>
            </a:p>
          </p:txBody>
        </p:sp>
        <p:sp>
          <p:nvSpPr>
            <p:cNvPr id="5" name="TextBox 5"/>
            <p:cNvSpPr txBox="1"/>
            <p:nvPr/>
          </p:nvSpPr>
          <p:spPr>
            <a:xfrm>
              <a:off x="0" y="5921410"/>
              <a:ext cx="9182100" cy="2706618"/>
            </a:xfrm>
            <a:prstGeom prst="rect">
              <a:avLst/>
            </a:prstGeom>
          </p:spPr>
          <p:txBody>
            <a:bodyPr lIns="0" tIns="0" rIns="0" bIns="0" rtlCol="0" anchor="t">
              <a:spAutoFit/>
            </a:bodyPr>
            <a:lstStyle/>
            <a:p>
              <a:pPr marL="337619" lvl="1" indent="-168809">
                <a:lnSpc>
                  <a:spcPts val="2189"/>
                </a:lnSpc>
                <a:buFont typeface="Arial"/>
                <a:buChar char="•"/>
              </a:pPr>
              <a:r>
                <a:rPr lang="en-US" sz="1564" spc="-39">
                  <a:solidFill>
                    <a:srgbClr val="000000"/>
                  </a:solidFill>
                  <a:latin typeface="Barlow"/>
                  <a:ea typeface="Barlow"/>
                  <a:cs typeface="Barlow"/>
                  <a:sym typeface="Barlow"/>
                </a:rPr>
                <a:t>Simple deployment process</a:t>
              </a:r>
            </a:p>
            <a:p>
              <a:pPr marL="337619" lvl="1" indent="-168809">
                <a:lnSpc>
                  <a:spcPts val="2189"/>
                </a:lnSpc>
                <a:buFont typeface="Arial"/>
                <a:buChar char="•"/>
              </a:pPr>
              <a:r>
                <a:rPr lang="en-US" sz="1564" spc="-39">
                  <a:solidFill>
                    <a:srgbClr val="000000"/>
                  </a:solidFill>
                  <a:latin typeface="Barlow"/>
                  <a:ea typeface="Barlow"/>
                  <a:cs typeface="Barlow"/>
                  <a:sym typeface="Barlow"/>
                </a:rPr>
                <a:t>Smart autoscaling capabilities</a:t>
              </a:r>
            </a:p>
            <a:p>
              <a:pPr marL="337619" lvl="1" indent="-168809">
                <a:lnSpc>
                  <a:spcPts val="2189"/>
                </a:lnSpc>
                <a:buFont typeface="Arial"/>
                <a:buChar char="•"/>
              </a:pPr>
              <a:r>
                <a:rPr lang="en-US" sz="1564" spc="-39">
                  <a:solidFill>
                    <a:srgbClr val="000000"/>
                  </a:solidFill>
                  <a:latin typeface="Barlow"/>
                  <a:ea typeface="Barlow"/>
                  <a:cs typeface="Barlow"/>
                  <a:sym typeface="Barlow"/>
                </a:rPr>
                <a:t>Safe release management</a:t>
              </a:r>
            </a:p>
            <a:p>
              <a:pPr marL="337619" lvl="1" indent="-168809">
                <a:lnSpc>
                  <a:spcPts val="2189"/>
                </a:lnSpc>
                <a:buFont typeface="Arial"/>
                <a:buChar char="•"/>
              </a:pPr>
              <a:r>
                <a:rPr lang="en-US" sz="1564" spc="-39">
                  <a:solidFill>
                    <a:srgbClr val="000000"/>
                  </a:solidFill>
                  <a:latin typeface="Barlow"/>
                  <a:ea typeface="Barlow"/>
                  <a:cs typeface="Barlow"/>
                  <a:sym typeface="Barlow"/>
                </a:rPr>
                <a:t>Cost-effective resource usage</a:t>
              </a:r>
            </a:p>
            <a:p>
              <a:pPr marL="337619" lvl="1" indent="-168809">
                <a:lnSpc>
                  <a:spcPts val="2189"/>
                </a:lnSpc>
                <a:buFont typeface="Arial"/>
                <a:buChar char="•"/>
              </a:pPr>
              <a:r>
                <a:rPr lang="en-US" sz="1564" spc="-39">
                  <a:solidFill>
                    <a:srgbClr val="000000"/>
                  </a:solidFill>
                  <a:latin typeface="Barlow"/>
                  <a:ea typeface="Barlow"/>
                  <a:cs typeface="Barlow"/>
                  <a:sym typeface="Barlow"/>
                </a:rPr>
                <a:t>Enhanced developer productivity</a:t>
              </a:r>
            </a:p>
          </p:txBody>
        </p:sp>
      </p:grpSp>
      <p:sp>
        <p:nvSpPr>
          <p:cNvPr id="11" name="Freeform 11"/>
          <p:cNvSpPr/>
          <p:nvPr/>
        </p:nvSpPr>
        <p:spPr>
          <a:xfrm>
            <a:off x="11722343" y="6295072"/>
            <a:ext cx="259901" cy="259901"/>
          </a:xfrm>
          <a:custGeom>
            <a:avLst/>
            <a:gdLst/>
            <a:ahLst/>
            <a:cxnLst/>
            <a:rect l="l" t="t" r="r" b="b"/>
            <a:pathLst>
              <a:path w="382242" h="382242">
                <a:moveTo>
                  <a:pt x="0" y="0"/>
                </a:moveTo>
                <a:lnTo>
                  <a:pt x="382242" y="0"/>
                </a:lnTo>
                <a:lnTo>
                  <a:pt x="382242" y="382242"/>
                </a:lnTo>
                <a:lnTo>
                  <a:pt x="0" y="3822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pic>
        <p:nvPicPr>
          <p:cNvPr id="2050" name="Picture 2" descr="4 Key Benefits of Using Business Intelligence Tools">
            <a:extLst>
              <a:ext uri="{FF2B5EF4-FFF2-40B4-BE49-F238E27FC236}">
                <a16:creationId xmlns:a16="http://schemas.microsoft.com/office/drawing/2014/main" id="{43B53A75-D03D-6BDA-89DF-50E7DCEA9E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772" r="10551"/>
          <a:stretch>
            <a:fillRect/>
          </a:stretch>
        </p:blipFill>
        <p:spPr bwMode="auto">
          <a:xfrm rot="5400000">
            <a:off x="-104358" y="104358"/>
            <a:ext cx="6994527" cy="67858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54231" y="524589"/>
            <a:ext cx="10550075" cy="654025"/>
          </a:xfrm>
          <a:prstGeom prst="rect">
            <a:avLst/>
          </a:prstGeom>
        </p:spPr>
        <p:txBody>
          <a:bodyPr lIns="0" tIns="0" rIns="0" bIns="0" rtlCol="0" anchor="t">
            <a:spAutoFit/>
          </a:bodyPr>
          <a:lstStyle/>
          <a:p>
            <a:pPr>
              <a:lnSpc>
                <a:spcPts val="5140"/>
              </a:lnSpc>
              <a:spcBef>
                <a:spcPct val="0"/>
              </a:spcBef>
            </a:pPr>
            <a:r>
              <a:rPr lang="en-US" sz="4895" spc="-122">
                <a:solidFill>
                  <a:srgbClr val="000000"/>
                </a:solidFill>
                <a:latin typeface="Barlow"/>
                <a:ea typeface="Barlow"/>
                <a:cs typeface="Barlow"/>
                <a:sym typeface="Barlow"/>
              </a:rPr>
              <a:t>Comparing ACA, AKS, and App Service</a:t>
            </a:r>
          </a:p>
        </p:txBody>
      </p:sp>
      <p:sp>
        <p:nvSpPr>
          <p:cNvPr id="3" name="Freeform 3"/>
          <p:cNvSpPr/>
          <p:nvPr/>
        </p:nvSpPr>
        <p:spPr>
          <a:xfrm>
            <a:off x="11722343" y="453348"/>
            <a:ext cx="259901" cy="259901"/>
          </a:xfrm>
          <a:custGeom>
            <a:avLst/>
            <a:gdLst/>
            <a:ahLst/>
            <a:cxnLst/>
            <a:rect l="l" t="t" r="r" b="b"/>
            <a:pathLst>
              <a:path w="382242" h="382242">
                <a:moveTo>
                  <a:pt x="0" y="0"/>
                </a:moveTo>
                <a:lnTo>
                  <a:pt x="382242" y="0"/>
                </a:lnTo>
                <a:lnTo>
                  <a:pt x="382242" y="382242"/>
                </a:lnTo>
                <a:lnTo>
                  <a:pt x="0" y="3822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grpSp>
        <p:nvGrpSpPr>
          <p:cNvPr id="4" name="Group 4"/>
          <p:cNvGrpSpPr/>
          <p:nvPr/>
        </p:nvGrpSpPr>
        <p:grpSpPr>
          <a:xfrm>
            <a:off x="2410107" y="1892800"/>
            <a:ext cx="3704508" cy="2836901"/>
            <a:chOff x="0" y="0"/>
            <a:chExt cx="1434943" cy="1098875"/>
          </a:xfrm>
        </p:grpSpPr>
        <p:sp>
          <p:nvSpPr>
            <p:cNvPr id="5" name="Freeform 5"/>
            <p:cNvSpPr/>
            <p:nvPr/>
          </p:nvSpPr>
          <p:spPr>
            <a:xfrm>
              <a:off x="0" y="0"/>
              <a:ext cx="1434943" cy="1098875"/>
            </a:xfrm>
            <a:custGeom>
              <a:avLst/>
              <a:gdLst/>
              <a:ahLst/>
              <a:cxnLst/>
              <a:rect l="l" t="t" r="r" b="b"/>
              <a:pathLst>
                <a:path w="1434943" h="1098875">
                  <a:moveTo>
                    <a:pt x="52576" y="0"/>
                  </a:moveTo>
                  <a:lnTo>
                    <a:pt x="1382367" y="0"/>
                  </a:lnTo>
                  <a:cubicBezTo>
                    <a:pt x="1396311" y="0"/>
                    <a:pt x="1409684" y="5539"/>
                    <a:pt x="1419544" y="15399"/>
                  </a:cubicBezTo>
                  <a:cubicBezTo>
                    <a:pt x="1429404" y="25259"/>
                    <a:pt x="1434943" y="38632"/>
                    <a:pt x="1434943" y="52576"/>
                  </a:cubicBezTo>
                  <a:lnTo>
                    <a:pt x="1434943" y="1046299"/>
                  </a:lnTo>
                  <a:cubicBezTo>
                    <a:pt x="1434943" y="1060243"/>
                    <a:pt x="1429404" y="1073616"/>
                    <a:pt x="1419544" y="1083476"/>
                  </a:cubicBezTo>
                  <a:cubicBezTo>
                    <a:pt x="1409684" y="1093336"/>
                    <a:pt x="1396311" y="1098875"/>
                    <a:pt x="1382367" y="1098875"/>
                  </a:cubicBezTo>
                  <a:lnTo>
                    <a:pt x="52576" y="1098875"/>
                  </a:lnTo>
                  <a:cubicBezTo>
                    <a:pt x="23539" y="1098875"/>
                    <a:pt x="0" y="1075336"/>
                    <a:pt x="0" y="1046299"/>
                  </a:cubicBezTo>
                  <a:lnTo>
                    <a:pt x="0" y="52576"/>
                  </a:lnTo>
                  <a:cubicBezTo>
                    <a:pt x="0" y="23539"/>
                    <a:pt x="23539" y="0"/>
                    <a:pt x="52576" y="0"/>
                  </a:cubicBezTo>
                  <a:close/>
                </a:path>
              </a:pathLst>
            </a:custGeom>
            <a:solidFill>
              <a:srgbClr val="000000">
                <a:alpha val="0"/>
              </a:srgbClr>
            </a:solidFill>
            <a:ln w="28575" cap="rnd">
              <a:solidFill>
                <a:srgbClr val="253439"/>
              </a:solidFill>
              <a:prstDash val="sysDot"/>
              <a:round/>
            </a:ln>
          </p:spPr>
          <p:txBody>
            <a:bodyPr/>
            <a:lstStyle/>
            <a:p>
              <a:endParaRPr lang="es-ES"/>
            </a:p>
          </p:txBody>
        </p:sp>
        <p:sp>
          <p:nvSpPr>
            <p:cNvPr id="6" name="TextBox 6"/>
            <p:cNvSpPr txBox="1"/>
            <p:nvPr/>
          </p:nvSpPr>
          <p:spPr>
            <a:xfrm>
              <a:off x="0" y="-57150"/>
              <a:ext cx="1434943" cy="1156025"/>
            </a:xfrm>
            <a:prstGeom prst="rect">
              <a:avLst/>
            </a:prstGeom>
          </p:spPr>
          <p:txBody>
            <a:bodyPr lIns="34541" tIns="34541" rIns="34541" bIns="34541" rtlCol="0" anchor="ctr"/>
            <a:lstStyle/>
            <a:p>
              <a:pPr algn="ctr">
                <a:lnSpc>
                  <a:spcPts val="2284"/>
                </a:lnSpc>
                <a:spcBef>
                  <a:spcPct val="0"/>
                </a:spcBef>
              </a:pPr>
              <a:endParaRPr sz="1224"/>
            </a:p>
          </p:txBody>
        </p:sp>
      </p:grpSp>
      <p:grpSp>
        <p:nvGrpSpPr>
          <p:cNvPr id="7" name="Group 7"/>
          <p:cNvGrpSpPr/>
          <p:nvPr/>
        </p:nvGrpSpPr>
        <p:grpSpPr>
          <a:xfrm>
            <a:off x="6321859" y="1892800"/>
            <a:ext cx="3704508" cy="2836901"/>
            <a:chOff x="0" y="0"/>
            <a:chExt cx="1434943" cy="1098875"/>
          </a:xfrm>
        </p:grpSpPr>
        <p:sp>
          <p:nvSpPr>
            <p:cNvPr id="8" name="Freeform 8"/>
            <p:cNvSpPr/>
            <p:nvPr/>
          </p:nvSpPr>
          <p:spPr>
            <a:xfrm>
              <a:off x="0" y="0"/>
              <a:ext cx="1434943" cy="1098875"/>
            </a:xfrm>
            <a:custGeom>
              <a:avLst/>
              <a:gdLst/>
              <a:ahLst/>
              <a:cxnLst/>
              <a:rect l="l" t="t" r="r" b="b"/>
              <a:pathLst>
                <a:path w="1434943" h="1098875">
                  <a:moveTo>
                    <a:pt x="52576" y="0"/>
                  </a:moveTo>
                  <a:lnTo>
                    <a:pt x="1382367" y="0"/>
                  </a:lnTo>
                  <a:cubicBezTo>
                    <a:pt x="1396311" y="0"/>
                    <a:pt x="1409684" y="5539"/>
                    <a:pt x="1419544" y="15399"/>
                  </a:cubicBezTo>
                  <a:cubicBezTo>
                    <a:pt x="1429404" y="25259"/>
                    <a:pt x="1434943" y="38632"/>
                    <a:pt x="1434943" y="52576"/>
                  </a:cubicBezTo>
                  <a:lnTo>
                    <a:pt x="1434943" y="1046299"/>
                  </a:lnTo>
                  <a:cubicBezTo>
                    <a:pt x="1434943" y="1060243"/>
                    <a:pt x="1429404" y="1073616"/>
                    <a:pt x="1419544" y="1083476"/>
                  </a:cubicBezTo>
                  <a:cubicBezTo>
                    <a:pt x="1409684" y="1093336"/>
                    <a:pt x="1396311" y="1098875"/>
                    <a:pt x="1382367" y="1098875"/>
                  </a:cubicBezTo>
                  <a:lnTo>
                    <a:pt x="52576" y="1098875"/>
                  </a:lnTo>
                  <a:cubicBezTo>
                    <a:pt x="23539" y="1098875"/>
                    <a:pt x="0" y="1075336"/>
                    <a:pt x="0" y="1046299"/>
                  </a:cubicBezTo>
                  <a:lnTo>
                    <a:pt x="0" y="52576"/>
                  </a:lnTo>
                  <a:cubicBezTo>
                    <a:pt x="0" y="23539"/>
                    <a:pt x="23539" y="0"/>
                    <a:pt x="52576" y="0"/>
                  </a:cubicBezTo>
                  <a:close/>
                </a:path>
              </a:pathLst>
            </a:custGeom>
            <a:solidFill>
              <a:srgbClr val="000000">
                <a:alpha val="0"/>
              </a:srgbClr>
            </a:solidFill>
            <a:ln w="28575" cap="rnd">
              <a:solidFill>
                <a:srgbClr val="253439"/>
              </a:solidFill>
              <a:prstDash val="sysDot"/>
              <a:round/>
            </a:ln>
          </p:spPr>
          <p:txBody>
            <a:bodyPr/>
            <a:lstStyle/>
            <a:p>
              <a:endParaRPr lang="es-ES"/>
            </a:p>
          </p:txBody>
        </p:sp>
        <p:sp>
          <p:nvSpPr>
            <p:cNvPr id="9" name="TextBox 9"/>
            <p:cNvSpPr txBox="1"/>
            <p:nvPr/>
          </p:nvSpPr>
          <p:spPr>
            <a:xfrm>
              <a:off x="0" y="-57150"/>
              <a:ext cx="1434943" cy="1156025"/>
            </a:xfrm>
            <a:prstGeom prst="rect">
              <a:avLst/>
            </a:prstGeom>
          </p:spPr>
          <p:txBody>
            <a:bodyPr lIns="34541" tIns="34541" rIns="34541" bIns="34541" rtlCol="0" anchor="ctr"/>
            <a:lstStyle/>
            <a:p>
              <a:pPr algn="ctr">
                <a:lnSpc>
                  <a:spcPts val="2284"/>
                </a:lnSpc>
                <a:spcBef>
                  <a:spcPct val="0"/>
                </a:spcBef>
              </a:pPr>
              <a:endParaRPr sz="1224"/>
            </a:p>
          </p:txBody>
        </p:sp>
      </p:grpSp>
      <p:grpSp>
        <p:nvGrpSpPr>
          <p:cNvPr id="10" name="Group 10"/>
          <p:cNvGrpSpPr/>
          <p:nvPr/>
        </p:nvGrpSpPr>
        <p:grpSpPr>
          <a:xfrm>
            <a:off x="6522925" y="2066275"/>
            <a:ext cx="3302378" cy="2490016"/>
            <a:chOff x="0" y="0"/>
            <a:chExt cx="769414" cy="580144"/>
          </a:xfrm>
        </p:grpSpPr>
        <p:sp>
          <p:nvSpPr>
            <p:cNvPr id="11" name="Freeform 11"/>
            <p:cNvSpPr/>
            <p:nvPr/>
          </p:nvSpPr>
          <p:spPr>
            <a:xfrm>
              <a:off x="0" y="0"/>
              <a:ext cx="769415" cy="580144"/>
            </a:xfrm>
            <a:custGeom>
              <a:avLst/>
              <a:gdLst/>
              <a:ahLst/>
              <a:cxnLst/>
              <a:rect l="l" t="t" r="r" b="b"/>
              <a:pathLst>
                <a:path w="769415" h="580144">
                  <a:moveTo>
                    <a:pt x="39850" y="0"/>
                  </a:moveTo>
                  <a:lnTo>
                    <a:pt x="729564" y="0"/>
                  </a:lnTo>
                  <a:cubicBezTo>
                    <a:pt x="751573" y="0"/>
                    <a:pt x="769415" y="17842"/>
                    <a:pt x="769415" y="39850"/>
                  </a:cubicBezTo>
                  <a:lnTo>
                    <a:pt x="769415" y="540294"/>
                  </a:lnTo>
                  <a:cubicBezTo>
                    <a:pt x="769415" y="550862"/>
                    <a:pt x="765216" y="560999"/>
                    <a:pt x="757743" y="568472"/>
                  </a:cubicBezTo>
                  <a:cubicBezTo>
                    <a:pt x="750269" y="575945"/>
                    <a:pt x="740133" y="580144"/>
                    <a:pt x="729564" y="580144"/>
                  </a:cubicBezTo>
                  <a:lnTo>
                    <a:pt x="39850" y="580144"/>
                  </a:lnTo>
                  <a:cubicBezTo>
                    <a:pt x="29281" y="580144"/>
                    <a:pt x="19145" y="575945"/>
                    <a:pt x="11672" y="568472"/>
                  </a:cubicBezTo>
                  <a:cubicBezTo>
                    <a:pt x="4198" y="560999"/>
                    <a:pt x="0" y="550862"/>
                    <a:pt x="0" y="540294"/>
                  </a:cubicBezTo>
                  <a:lnTo>
                    <a:pt x="0" y="39850"/>
                  </a:lnTo>
                  <a:cubicBezTo>
                    <a:pt x="0" y="29281"/>
                    <a:pt x="4198" y="19145"/>
                    <a:pt x="11672" y="11672"/>
                  </a:cubicBezTo>
                  <a:cubicBezTo>
                    <a:pt x="19145" y="4198"/>
                    <a:pt x="29281" y="0"/>
                    <a:pt x="39850" y="0"/>
                  </a:cubicBezTo>
                  <a:close/>
                </a:path>
              </a:pathLst>
            </a:custGeom>
            <a:solidFill>
              <a:srgbClr val="000000">
                <a:alpha val="0"/>
              </a:srgbClr>
            </a:solidFill>
            <a:ln w="12700">
              <a:solidFill>
                <a:srgbClr val="000000"/>
              </a:solidFill>
            </a:ln>
          </p:spPr>
          <p:txBody>
            <a:bodyPr/>
            <a:lstStyle/>
            <a:p>
              <a:endParaRPr lang="es-ES"/>
            </a:p>
          </p:txBody>
        </p:sp>
      </p:grpSp>
      <p:grpSp>
        <p:nvGrpSpPr>
          <p:cNvPr id="12" name="Group 12"/>
          <p:cNvGrpSpPr/>
          <p:nvPr/>
        </p:nvGrpSpPr>
        <p:grpSpPr>
          <a:xfrm>
            <a:off x="2611172" y="2066275"/>
            <a:ext cx="3302378" cy="2490016"/>
            <a:chOff x="0" y="0"/>
            <a:chExt cx="769414" cy="580144"/>
          </a:xfrm>
        </p:grpSpPr>
        <p:sp>
          <p:nvSpPr>
            <p:cNvPr id="13" name="Freeform 13"/>
            <p:cNvSpPr/>
            <p:nvPr/>
          </p:nvSpPr>
          <p:spPr>
            <a:xfrm>
              <a:off x="0" y="0"/>
              <a:ext cx="769415" cy="580144"/>
            </a:xfrm>
            <a:custGeom>
              <a:avLst/>
              <a:gdLst/>
              <a:ahLst/>
              <a:cxnLst/>
              <a:rect l="l" t="t" r="r" b="b"/>
              <a:pathLst>
                <a:path w="769415" h="580144">
                  <a:moveTo>
                    <a:pt x="39850" y="0"/>
                  </a:moveTo>
                  <a:lnTo>
                    <a:pt x="729564" y="0"/>
                  </a:lnTo>
                  <a:cubicBezTo>
                    <a:pt x="751573" y="0"/>
                    <a:pt x="769415" y="17842"/>
                    <a:pt x="769415" y="39850"/>
                  </a:cubicBezTo>
                  <a:lnTo>
                    <a:pt x="769415" y="540294"/>
                  </a:lnTo>
                  <a:cubicBezTo>
                    <a:pt x="769415" y="550862"/>
                    <a:pt x="765216" y="560999"/>
                    <a:pt x="757743" y="568472"/>
                  </a:cubicBezTo>
                  <a:cubicBezTo>
                    <a:pt x="750269" y="575945"/>
                    <a:pt x="740133" y="580144"/>
                    <a:pt x="729564" y="580144"/>
                  </a:cubicBezTo>
                  <a:lnTo>
                    <a:pt x="39850" y="580144"/>
                  </a:lnTo>
                  <a:cubicBezTo>
                    <a:pt x="29281" y="580144"/>
                    <a:pt x="19145" y="575945"/>
                    <a:pt x="11672" y="568472"/>
                  </a:cubicBezTo>
                  <a:cubicBezTo>
                    <a:pt x="4198" y="560999"/>
                    <a:pt x="0" y="550862"/>
                    <a:pt x="0" y="540294"/>
                  </a:cubicBezTo>
                  <a:lnTo>
                    <a:pt x="0" y="39850"/>
                  </a:lnTo>
                  <a:cubicBezTo>
                    <a:pt x="0" y="29281"/>
                    <a:pt x="4198" y="19145"/>
                    <a:pt x="11672" y="11672"/>
                  </a:cubicBezTo>
                  <a:cubicBezTo>
                    <a:pt x="19145" y="4198"/>
                    <a:pt x="29281" y="0"/>
                    <a:pt x="39850" y="0"/>
                  </a:cubicBezTo>
                  <a:close/>
                </a:path>
              </a:pathLst>
            </a:custGeom>
            <a:solidFill>
              <a:srgbClr val="000000">
                <a:alpha val="0"/>
              </a:srgbClr>
            </a:solidFill>
            <a:ln w="12700">
              <a:solidFill>
                <a:srgbClr val="000000"/>
              </a:solidFill>
            </a:ln>
          </p:spPr>
          <p:txBody>
            <a:bodyPr/>
            <a:lstStyle/>
            <a:p>
              <a:endParaRPr lang="es-ES"/>
            </a:p>
          </p:txBody>
        </p:sp>
      </p:grpSp>
      <p:grpSp>
        <p:nvGrpSpPr>
          <p:cNvPr id="14" name="Group 14"/>
          <p:cNvGrpSpPr/>
          <p:nvPr/>
        </p:nvGrpSpPr>
        <p:grpSpPr>
          <a:xfrm>
            <a:off x="2768664" y="4962766"/>
            <a:ext cx="2987394" cy="969122"/>
            <a:chOff x="0" y="-66675"/>
            <a:chExt cx="5858166" cy="1900412"/>
          </a:xfrm>
        </p:grpSpPr>
        <p:sp>
          <p:nvSpPr>
            <p:cNvPr id="15" name="TextBox 15"/>
            <p:cNvSpPr txBox="1"/>
            <p:nvPr/>
          </p:nvSpPr>
          <p:spPr>
            <a:xfrm>
              <a:off x="0" y="-66675"/>
              <a:ext cx="5858166" cy="673951"/>
            </a:xfrm>
            <a:prstGeom prst="rect">
              <a:avLst/>
            </a:prstGeom>
          </p:spPr>
          <p:txBody>
            <a:bodyPr lIns="0" tIns="0" rIns="0" bIns="0" rtlCol="0" anchor="t">
              <a:spAutoFit/>
            </a:bodyPr>
            <a:lstStyle/>
            <a:p>
              <a:pPr algn="ctr">
                <a:lnSpc>
                  <a:spcPts val="3007"/>
                </a:lnSpc>
                <a:spcBef>
                  <a:spcPct val="0"/>
                </a:spcBef>
              </a:pPr>
              <a:r>
                <a:rPr lang="en-US" sz="2148" b="1" spc="-53">
                  <a:solidFill>
                    <a:srgbClr val="000000"/>
                  </a:solidFill>
                  <a:latin typeface="Barlow Bold"/>
                  <a:ea typeface="Barlow Bold"/>
                  <a:cs typeface="Barlow Bold"/>
                  <a:sym typeface="Barlow Bold"/>
                </a:rPr>
                <a:t>Azure Container Apps</a:t>
              </a:r>
            </a:p>
          </p:txBody>
        </p:sp>
        <p:sp>
          <p:nvSpPr>
            <p:cNvPr id="16" name="TextBox 16"/>
            <p:cNvSpPr txBox="1"/>
            <p:nvPr/>
          </p:nvSpPr>
          <p:spPr>
            <a:xfrm>
              <a:off x="0" y="786850"/>
              <a:ext cx="5858166" cy="1046887"/>
            </a:xfrm>
            <a:prstGeom prst="rect">
              <a:avLst/>
            </a:prstGeom>
          </p:spPr>
          <p:txBody>
            <a:bodyPr lIns="0" tIns="0" rIns="0" bIns="0" rtlCol="0" anchor="t">
              <a:spAutoFit/>
            </a:bodyPr>
            <a:lstStyle/>
            <a:p>
              <a:pPr algn="ctr">
                <a:lnSpc>
                  <a:spcPts val="2189"/>
                </a:lnSpc>
                <a:spcBef>
                  <a:spcPct val="0"/>
                </a:spcBef>
              </a:pPr>
              <a:r>
                <a:rPr lang="en-US" sz="1564" spc="-39">
                  <a:solidFill>
                    <a:srgbClr val="000000"/>
                  </a:solidFill>
                  <a:latin typeface="Barlow"/>
                  <a:ea typeface="Barlow"/>
                  <a:cs typeface="Barlow"/>
                  <a:sym typeface="Barlow"/>
                </a:rPr>
                <a:t>A serverless platform for containerized microservices.</a:t>
              </a:r>
            </a:p>
          </p:txBody>
        </p:sp>
      </p:grpSp>
      <p:grpSp>
        <p:nvGrpSpPr>
          <p:cNvPr id="17" name="Group 17"/>
          <p:cNvGrpSpPr/>
          <p:nvPr/>
        </p:nvGrpSpPr>
        <p:grpSpPr>
          <a:xfrm>
            <a:off x="6680415" y="4962766"/>
            <a:ext cx="2988887" cy="1219898"/>
            <a:chOff x="-2928" y="-66675"/>
            <a:chExt cx="5861094" cy="2392176"/>
          </a:xfrm>
        </p:grpSpPr>
        <p:sp>
          <p:nvSpPr>
            <p:cNvPr id="18" name="TextBox 18"/>
            <p:cNvSpPr txBox="1"/>
            <p:nvPr/>
          </p:nvSpPr>
          <p:spPr>
            <a:xfrm>
              <a:off x="0" y="-66675"/>
              <a:ext cx="5858166" cy="673952"/>
            </a:xfrm>
            <a:prstGeom prst="rect">
              <a:avLst/>
            </a:prstGeom>
          </p:spPr>
          <p:txBody>
            <a:bodyPr lIns="0" tIns="0" rIns="0" bIns="0" rtlCol="0" anchor="t">
              <a:spAutoFit/>
            </a:bodyPr>
            <a:lstStyle/>
            <a:p>
              <a:pPr algn="ctr">
                <a:lnSpc>
                  <a:spcPts val="3007"/>
                </a:lnSpc>
                <a:spcBef>
                  <a:spcPct val="0"/>
                </a:spcBef>
              </a:pPr>
              <a:r>
                <a:rPr lang="en-US" sz="2148" b="1" spc="-53">
                  <a:solidFill>
                    <a:srgbClr val="000000"/>
                  </a:solidFill>
                  <a:latin typeface="Barlow Bold"/>
                  <a:ea typeface="Barlow Bold"/>
                  <a:cs typeface="Barlow Bold"/>
                  <a:sym typeface="Barlow Bold"/>
                </a:rPr>
                <a:t>Azure Kubernetes Service</a:t>
              </a:r>
            </a:p>
          </p:txBody>
        </p:sp>
        <p:sp>
          <p:nvSpPr>
            <p:cNvPr id="19" name="TextBox 19"/>
            <p:cNvSpPr txBox="1"/>
            <p:nvPr/>
          </p:nvSpPr>
          <p:spPr>
            <a:xfrm>
              <a:off x="-2928" y="1278614"/>
              <a:ext cx="5858166" cy="1046887"/>
            </a:xfrm>
            <a:prstGeom prst="rect">
              <a:avLst/>
            </a:prstGeom>
          </p:spPr>
          <p:txBody>
            <a:bodyPr lIns="0" tIns="0" rIns="0" bIns="0" rtlCol="0" anchor="t">
              <a:spAutoFit/>
            </a:bodyPr>
            <a:lstStyle/>
            <a:p>
              <a:pPr algn="ctr">
                <a:lnSpc>
                  <a:spcPts val="2189"/>
                </a:lnSpc>
                <a:spcBef>
                  <a:spcPct val="0"/>
                </a:spcBef>
              </a:pPr>
              <a:r>
                <a:rPr lang="en-US" sz="1564" spc="-39">
                  <a:solidFill>
                    <a:srgbClr val="000000"/>
                  </a:solidFill>
                  <a:latin typeface="Barlow"/>
                  <a:ea typeface="Barlow"/>
                  <a:cs typeface="Barlow"/>
                  <a:sym typeface="Barlow"/>
                </a:rPr>
                <a:t>Full control and flexibility for Kubernetes workloads.</a:t>
              </a:r>
            </a:p>
          </p:txBody>
        </p:sp>
      </p:grpSp>
      <p:pic>
        <p:nvPicPr>
          <p:cNvPr id="3074" name="Picture 2" descr="Azure Container Apps (@AzContainerApp) / X">
            <a:extLst>
              <a:ext uri="{FF2B5EF4-FFF2-40B4-BE49-F238E27FC236}">
                <a16:creationId xmlns:a16="http://schemas.microsoft.com/office/drawing/2014/main" id="{9539C9E9-271C-114A-845D-DC2C97EBE5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0167" y="2066275"/>
            <a:ext cx="2344387" cy="234438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recios: Azure Kubernetes Service (AKS) | Microsoft Azure">
            <a:extLst>
              <a:ext uri="{FF2B5EF4-FFF2-40B4-BE49-F238E27FC236}">
                <a16:creationId xmlns:a16="http://schemas.microsoft.com/office/drawing/2014/main" id="{A57FF3F8-2BE7-DB08-730B-89174D7934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5067" y="2248664"/>
            <a:ext cx="4118091" cy="21619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AA028-600D-CD61-16FA-C2D0FE860220}"/>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A1A28E1F-09F8-5890-CE61-E70B68A7B5A1}"/>
              </a:ext>
            </a:extLst>
          </p:cNvPr>
          <p:cNvSpPr txBox="1"/>
          <p:nvPr/>
        </p:nvSpPr>
        <p:spPr>
          <a:xfrm>
            <a:off x="454231" y="524589"/>
            <a:ext cx="10550075" cy="654025"/>
          </a:xfrm>
          <a:prstGeom prst="rect">
            <a:avLst/>
          </a:prstGeom>
        </p:spPr>
        <p:txBody>
          <a:bodyPr lIns="0" tIns="0" rIns="0" bIns="0" rtlCol="0" anchor="t">
            <a:spAutoFit/>
          </a:bodyPr>
          <a:lstStyle/>
          <a:p>
            <a:pPr>
              <a:lnSpc>
                <a:spcPts val="5140"/>
              </a:lnSpc>
              <a:spcBef>
                <a:spcPct val="0"/>
              </a:spcBef>
            </a:pPr>
            <a:r>
              <a:rPr lang="en-US" sz="4895" spc="-122">
                <a:solidFill>
                  <a:srgbClr val="000000"/>
                </a:solidFill>
                <a:latin typeface="Barlow"/>
                <a:ea typeface="Barlow"/>
                <a:cs typeface="Barlow"/>
                <a:sym typeface="Barlow"/>
              </a:rPr>
              <a:t>Comparing ACA, AKS, and App Service</a:t>
            </a:r>
          </a:p>
        </p:txBody>
      </p:sp>
      <p:sp>
        <p:nvSpPr>
          <p:cNvPr id="3" name="Freeform 3">
            <a:extLst>
              <a:ext uri="{FF2B5EF4-FFF2-40B4-BE49-F238E27FC236}">
                <a16:creationId xmlns:a16="http://schemas.microsoft.com/office/drawing/2014/main" id="{B355FFFC-E128-9EF9-A9EB-A69CDCB5C151}"/>
              </a:ext>
            </a:extLst>
          </p:cNvPr>
          <p:cNvSpPr/>
          <p:nvPr/>
        </p:nvSpPr>
        <p:spPr>
          <a:xfrm>
            <a:off x="11722343" y="453348"/>
            <a:ext cx="259901" cy="259901"/>
          </a:xfrm>
          <a:custGeom>
            <a:avLst/>
            <a:gdLst/>
            <a:ahLst/>
            <a:cxnLst/>
            <a:rect l="l" t="t" r="r" b="b"/>
            <a:pathLst>
              <a:path w="382242" h="382242">
                <a:moveTo>
                  <a:pt x="0" y="0"/>
                </a:moveTo>
                <a:lnTo>
                  <a:pt x="382242" y="0"/>
                </a:lnTo>
                <a:lnTo>
                  <a:pt x="382242" y="382242"/>
                </a:lnTo>
                <a:lnTo>
                  <a:pt x="0" y="3822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graphicFrame>
        <p:nvGraphicFramePr>
          <p:cNvPr id="22" name="Tabla 21">
            <a:extLst>
              <a:ext uri="{FF2B5EF4-FFF2-40B4-BE49-F238E27FC236}">
                <a16:creationId xmlns:a16="http://schemas.microsoft.com/office/drawing/2014/main" id="{6D0AE55D-5F8B-FF88-500C-8DE986D74E3A}"/>
              </a:ext>
            </a:extLst>
          </p:cNvPr>
          <p:cNvGraphicFramePr>
            <a:graphicFrameLocks noGrp="1"/>
          </p:cNvGraphicFramePr>
          <p:nvPr>
            <p:extLst>
              <p:ext uri="{D42A27DB-BD31-4B8C-83A1-F6EECF244321}">
                <p14:modId xmlns:p14="http://schemas.microsoft.com/office/powerpoint/2010/main" val="3785233932"/>
              </p:ext>
            </p:extLst>
          </p:nvPr>
        </p:nvGraphicFramePr>
        <p:xfrm>
          <a:off x="2640382" y="1445760"/>
          <a:ext cx="7665931" cy="2135585"/>
        </p:xfrm>
        <a:graphic>
          <a:graphicData uri="http://schemas.openxmlformats.org/drawingml/2006/table">
            <a:tbl>
              <a:tblPr>
                <a:tableStyleId>{D113A9D2-9D6B-4929-AA2D-F23B5EE8CBE7}</a:tableStyleId>
              </a:tblPr>
              <a:tblGrid>
                <a:gridCol w="1931342">
                  <a:extLst>
                    <a:ext uri="{9D8B030D-6E8A-4147-A177-3AD203B41FA5}">
                      <a16:colId xmlns:a16="http://schemas.microsoft.com/office/drawing/2014/main" val="728019139"/>
                    </a:ext>
                  </a:extLst>
                </a:gridCol>
                <a:gridCol w="1977760">
                  <a:extLst>
                    <a:ext uri="{9D8B030D-6E8A-4147-A177-3AD203B41FA5}">
                      <a16:colId xmlns:a16="http://schemas.microsoft.com/office/drawing/2014/main" val="3098537322"/>
                    </a:ext>
                  </a:extLst>
                </a:gridCol>
                <a:gridCol w="2178484">
                  <a:extLst>
                    <a:ext uri="{9D8B030D-6E8A-4147-A177-3AD203B41FA5}">
                      <a16:colId xmlns:a16="http://schemas.microsoft.com/office/drawing/2014/main" val="3923019469"/>
                    </a:ext>
                  </a:extLst>
                </a:gridCol>
                <a:gridCol w="1578345">
                  <a:extLst>
                    <a:ext uri="{9D8B030D-6E8A-4147-A177-3AD203B41FA5}">
                      <a16:colId xmlns:a16="http://schemas.microsoft.com/office/drawing/2014/main" val="1246318436"/>
                    </a:ext>
                  </a:extLst>
                </a:gridCol>
              </a:tblGrid>
              <a:tr h="348721">
                <a:tc>
                  <a:txBody>
                    <a:bodyPr/>
                    <a:lstStyle/>
                    <a:p>
                      <a:pPr>
                        <a:buNone/>
                      </a:pPr>
                      <a:r>
                        <a:rPr lang="es-ES" sz="2000"/>
                        <a:t>Característica</a:t>
                      </a:r>
                    </a:p>
                  </a:txBody>
                  <a:tcPr marL="87180" marR="87180" marT="43590" marB="43590" anchor="ctr">
                    <a:solidFill>
                      <a:schemeClr val="tx2"/>
                    </a:solidFill>
                  </a:tcPr>
                </a:tc>
                <a:tc>
                  <a:txBody>
                    <a:bodyPr/>
                    <a:lstStyle/>
                    <a:p>
                      <a:pPr>
                        <a:buNone/>
                      </a:pPr>
                      <a:r>
                        <a:rPr lang="es-ES" sz="2000"/>
                        <a:t>Container Apps</a:t>
                      </a:r>
                    </a:p>
                  </a:txBody>
                  <a:tcPr marL="87180" marR="87180" marT="43590" marB="43590" anchor="ctr">
                    <a:solidFill>
                      <a:schemeClr val="tx2"/>
                    </a:solidFill>
                  </a:tcPr>
                </a:tc>
                <a:tc>
                  <a:txBody>
                    <a:bodyPr/>
                    <a:lstStyle/>
                    <a:p>
                      <a:pPr>
                        <a:buNone/>
                      </a:pPr>
                      <a:r>
                        <a:rPr lang="es-ES" sz="2000"/>
                        <a:t>AKS (</a:t>
                      </a:r>
                      <a:r>
                        <a:rPr lang="es-ES" sz="2000" err="1"/>
                        <a:t>Kubernetes</a:t>
                      </a:r>
                      <a:r>
                        <a:rPr lang="es-ES" sz="2000"/>
                        <a:t>)</a:t>
                      </a:r>
                    </a:p>
                  </a:txBody>
                  <a:tcPr marL="87180" marR="87180" marT="43590" marB="43590" anchor="ctr">
                    <a:solidFill>
                      <a:schemeClr val="tx2"/>
                    </a:solidFill>
                  </a:tcPr>
                </a:tc>
                <a:tc>
                  <a:txBody>
                    <a:bodyPr/>
                    <a:lstStyle/>
                    <a:p>
                      <a:pPr>
                        <a:buNone/>
                      </a:pPr>
                      <a:r>
                        <a:rPr lang="es-ES" sz="2000"/>
                        <a:t>App </a:t>
                      </a:r>
                      <a:r>
                        <a:rPr lang="es-ES" sz="2000" err="1"/>
                        <a:t>Service</a:t>
                      </a:r>
                      <a:endParaRPr lang="es-ES" sz="2000"/>
                    </a:p>
                  </a:txBody>
                  <a:tcPr marL="87180" marR="87180" marT="43590" marB="43590" anchor="ctr">
                    <a:solidFill>
                      <a:schemeClr val="tx2"/>
                    </a:solidFill>
                  </a:tcPr>
                </a:tc>
                <a:extLst>
                  <a:ext uri="{0D108BD9-81ED-4DB2-BD59-A6C34878D82A}">
                    <a16:rowId xmlns:a16="http://schemas.microsoft.com/office/drawing/2014/main" val="3618074304"/>
                  </a:ext>
                </a:extLst>
              </a:tr>
              <a:tr h="348721">
                <a:tc>
                  <a:txBody>
                    <a:bodyPr/>
                    <a:lstStyle/>
                    <a:p>
                      <a:pPr>
                        <a:buNone/>
                      </a:pPr>
                      <a:r>
                        <a:rPr lang="es-ES" sz="1600" b="1"/>
                        <a:t>Gestión Infra</a:t>
                      </a:r>
                      <a:endParaRPr lang="es-ES" sz="1600"/>
                    </a:p>
                  </a:txBody>
                  <a:tcPr marL="87180" marR="87180" marT="43590" marB="43590" anchor="ctr"/>
                </a:tc>
                <a:tc>
                  <a:txBody>
                    <a:bodyPr/>
                    <a:lstStyle/>
                    <a:p>
                      <a:pPr>
                        <a:buNone/>
                      </a:pPr>
                      <a:r>
                        <a:rPr lang="es-ES" sz="1600"/>
                        <a:t>No</a:t>
                      </a:r>
                    </a:p>
                  </a:txBody>
                  <a:tcPr marL="87180" marR="87180" marT="43590" marB="43590" anchor="ctr"/>
                </a:tc>
                <a:tc>
                  <a:txBody>
                    <a:bodyPr/>
                    <a:lstStyle/>
                    <a:p>
                      <a:pPr>
                        <a:buNone/>
                      </a:pPr>
                      <a:r>
                        <a:rPr lang="es-ES" sz="1600"/>
                        <a:t>Sí</a:t>
                      </a:r>
                    </a:p>
                  </a:txBody>
                  <a:tcPr marL="87180" marR="87180" marT="43590" marB="43590" anchor="ctr"/>
                </a:tc>
                <a:tc>
                  <a:txBody>
                    <a:bodyPr/>
                    <a:lstStyle/>
                    <a:p>
                      <a:pPr>
                        <a:buNone/>
                      </a:pPr>
                      <a:r>
                        <a:rPr lang="es-ES" sz="1600"/>
                        <a:t>No</a:t>
                      </a:r>
                    </a:p>
                  </a:txBody>
                  <a:tcPr marL="87180" marR="87180" marT="43590" marB="43590" anchor="ctr"/>
                </a:tc>
                <a:extLst>
                  <a:ext uri="{0D108BD9-81ED-4DB2-BD59-A6C34878D82A}">
                    <a16:rowId xmlns:a16="http://schemas.microsoft.com/office/drawing/2014/main" val="3068840558"/>
                  </a:ext>
                </a:extLst>
              </a:tr>
              <a:tr h="348721">
                <a:tc>
                  <a:txBody>
                    <a:bodyPr/>
                    <a:lstStyle/>
                    <a:p>
                      <a:pPr>
                        <a:buNone/>
                      </a:pPr>
                      <a:r>
                        <a:rPr lang="es-ES" sz="1600" b="1"/>
                        <a:t>Escalado a 0</a:t>
                      </a:r>
                      <a:endParaRPr lang="es-ES" sz="1600"/>
                    </a:p>
                  </a:txBody>
                  <a:tcPr marL="87180" marR="87180" marT="43590" marB="43590" anchor="ctr"/>
                </a:tc>
                <a:tc>
                  <a:txBody>
                    <a:bodyPr/>
                    <a:lstStyle/>
                    <a:p>
                      <a:pPr>
                        <a:buNone/>
                      </a:pPr>
                      <a:r>
                        <a:rPr lang="es-ES" sz="1600"/>
                        <a:t>Sí</a:t>
                      </a:r>
                    </a:p>
                  </a:txBody>
                  <a:tcPr marL="87180" marR="87180" marT="43590" marB="43590" anchor="ctr"/>
                </a:tc>
                <a:tc>
                  <a:txBody>
                    <a:bodyPr/>
                    <a:lstStyle/>
                    <a:p>
                      <a:pPr>
                        <a:buNone/>
                      </a:pPr>
                      <a:r>
                        <a:rPr lang="es-ES" sz="1600"/>
                        <a:t>No (manual)</a:t>
                      </a:r>
                    </a:p>
                  </a:txBody>
                  <a:tcPr marL="87180" marR="87180" marT="43590" marB="43590" anchor="ctr"/>
                </a:tc>
                <a:tc>
                  <a:txBody>
                    <a:bodyPr/>
                    <a:lstStyle/>
                    <a:p>
                      <a:pPr>
                        <a:buNone/>
                      </a:pPr>
                      <a:r>
                        <a:rPr lang="es-ES" sz="1600"/>
                        <a:t>No</a:t>
                      </a:r>
                    </a:p>
                  </a:txBody>
                  <a:tcPr marL="87180" marR="87180" marT="43590" marB="43590" anchor="ctr"/>
                </a:tc>
                <a:extLst>
                  <a:ext uri="{0D108BD9-81ED-4DB2-BD59-A6C34878D82A}">
                    <a16:rowId xmlns:a16="http://schemas.microsoft.com/office/drawing/2014/main" val="3027491489"/>
                  </a:ext>
                </a:extLst>
              </a:tr>
              <a:tr h="348721">
                <a:tc>
                  <a:txBody>
                    <a:bodyPr/>
                    <a:lstStyle/>
                    <a:p>
                      <a:pPr>
                        <a:buNone/>
                      </a:pPr>
                      <a:r>
                        <a:rPr lang="es-ES" sz="1600" b="1"/>
                        <a:t>Complejidad</a:t>
                      </a:r>
                      <a:endParaRPr lang="es-ES" sz="1600"/>
                    </a:p>
                  </a:txBody>
                  <a:tcPr marL="87180" marR="87180" marT="43590" marB="43590" anchor="ctr"/>
                </a:tc>
                <a:tc>
                  <a:txBody>
                    <a:bodyPr/>
                    <a:lstStyle/>
                    <a:p>
                      <a:pPr>
                        <a:buNone/>
                      </a:pPr>
                      <a:r>
                        <a:rPr lang="es-ES" sz="1600"/>
                        <a:t>Baja</a:t>
                      </a:r>
                    </a:p>
                  </a:txBody>
                  <a:tcPr marL="87180" marR="87180" marT="43590" marB="43590" anchor="ctr"/>
                </a:tc>
                <a:tc>
                  <a:txBody>
                    <a:bodyPr/>
                    <a:lstStyle/>
                    <a:p>
                      <a:pPr>
                        <a:buNone/>
                      </a:pPr>
                      <a:r>
                        <a:rPr lang="es-ES" sz="1600"/>
                        <a:t>Alta</a:t>
                      </a:r>
                    </a:p>
                  </a:txBody>
                  <a:tcPr marL="87180" marR="87180" marT="43590" marB="43590" anchor="ctr"/>
                </a:tc>
                <a:tc>
                  <a:txBody>
                    <a:bodyPr/>
                    <a:lstStyle/>
                    <a:p>
                      <a:pPr>
                        <a:buNone/>
                      </a:pPr>
                      <a:r>
                        <a:rPr lang="es-ES" sz="1600"/>
                        <a:t>Baja</a:t>
                      </a:r>
                    </a:p>
                  </a:txBody>
                  <a:tcPr marL="87180" marR="87180" marT="43590" marB="43590" anchor="ctr"/>
                </a:tc>
                <a:extLst>
                  <a:ext uri="{0D108BD9-81ED-4DB2-BD59-A6C34878D82A}">
                    <a16:rowId xmlns:a16="http://schemas.microsoft.com/office/drawing/2014/main" val="2636836941"/>
                  </a:ext>
                </a:extLst>
              </a:tr>
              <a:tr h="348721">
                <a:tc>
                  <a:txBody>
                    <a:bodyPr/>
                    <a:lstStyle/>
                    <a:p>
                      <a:pPr>
                        <a:buNone/>
                      </a:pPr>
                      <a:r>
                        <a:rPr lang="es-ES" sz="1600" b="1"/>
                        <a:t>Microservicios</a:t>
                      </a:r>
                      <a:endParaRPr lang="es-ES" sz="1600"/>
                    </a:p>
                  </a:txBody>
                  <a:tcPr marL="87180" marR="87180" marT="43590" marB="43590" anchor="ctr"/>
                </a:tc>
                <a:tc>
                  <a:txBody>
                    <a:bodyPr/>
                    <a:lstStyle/>
                    <a:p>
                      <a:pPr>
                        <a:buNone/>
                      </a:pPr>
                      <a:r>
                        <a:rPr lang="es-ES" sz="1600"/>
                        <a:t>Sí</a:t>
                      </a:r>
                    </a:p>
                  </a:txBody>
                  <a:tcPr marL="87180" marR="87180" marT="43590" marB="43590" anchor="ctr"/>
                </a:tc>
                <a:tc>
                  <a:txBody>
                    <a:bodyPr/>
                    <a:lstStyle/>
                    <a:p>
                      <a:pPr>
                        <a:buNone/>
                      </a:pPr>
                      <a:r>
                        <a:rPr lang="es-ES" sz="1600"/>
                        <a:t>Sí</a:t>
                      </a:r>
                    </a:p>
                  </a:txBody>
                  <a:tcPr marL="87180" marR="87180" marT="43590" marB="43590" anchor="ctr"/>
                </a:tc>
                <a:tc>
                  <a:txBody>
                    <a:bodyPr/>
                    <a:lstStyle/>
                    <a:p>
                      <a:pPr>
                        <a:buNone/>
                      </a:pPr>
                      <a:r>
                        <a:rPr lang="es-ES" sz="1600"/>
                        <a:t>Limitado</a:t>
                      </a:r>
                    </a:p>
                  </a:txBody>
                  <a:tcPr marL="87180" marR="87180" marT="43590" marB="43590" anchor="ctr"/>
                </a:tc>
                <a:extLst>
                  <a:ext uri="{0D108BD9-81ED-4DB2-BD59-A6C34878D82A}">
                    <a16:rowId xmlns:a16="http://schemas.microsoft.com/office/drawing/2014/main" val="3433082029"/>
                  </a:ext>
                </a:extLst>
              </a:tr>
              <a:tr h="348721">
                <a:tc>
                  <a:txBody>
                    <a:bodyPr/>
                    <a:lstStyle/>
                    <a:p>
                      <a:pPr>
                        <a:buNone/>
                      </a:pPr>
                      <a:r>
                        <a:rPr lang="es-ES" sz="1600" b="1"/>
                        <a:t>Control Avanzado</a:t>
                      </a:r>
                      <a:endParaRPr lang="es-ES" sz="1600"/>
                    </a:p>
                  </a:txBody>
                  <a:tcPr marL="87180" marR="87180" marT="43590" marB="43590" anchor="ctr"/>
                </a:tc>
                <a:tc>
                  <a:txBody>
                    <a:bodyPr/>
                    <a:lstStyle/>
                    <a:p>
                      <a:pPr>
                        <a:buNone/>
                      </a:pPr>
                      <a:r>
                        <a:rPr lang="es-ES" sz="1600"/>
                        <a:t>Medio</a:t>
                      </a:r>
                    </a:p>
                  </a:txBody>
                  <a:tcPr marL="87180" marR="87180" marT="43590" marB="43590" anchor="ctr"/>
                </a:tc>
                <a:tc>
                  <a:txBody>
                    <a:bodyPr/>
                    <a:lstStyle/>
                    <a:p>
                      <a:pPr>
                        <a:buNone/>
                      </a:pPr>
                      <a:r>
                        <a:rPr lang="es-ES" sz="1600"/>
                        <a:t>Alto</a:t>
                      </a:r>
                    </a:p>
                  </a:txBody>
                  <a:tcPr marL="87180" marR="87180" marT="43590" marB="43590" anchor="ctr"/>
                </a:tc>
                <a:tc>
                  <a:txBody>
                    <a:bodyPr/>
                    <a:lstStyle/>
                    <a:p>
                      <a:pPr>
                        <a:buNone/>
                      </a:pPr>
                      <a:r>
                        <a:rPr lang="es-ES" sz="1600"/>
                        <a:t>Bajo</a:t>
                      </a:r>
                    </a:p>
                  </a:txBody>
                  <a:tcPr marL="87180" marR="87180" marT="43590" marB="43590" anchor="ctr"/>
                </a:tc>
                <a:extLst>
                  <a:ext uri="{0D108BD9-81ED-4DB2-BD59-A6C34878D82A}">
                    <a16:rowId xmlns:a16="http://schemas.microsoft.com/office/drawing/2014/main" val="161520216"/>
                  </a:ext>
                </a:extLst>
              </a:tr>
            </a:tbl>
          </a:graphicData>
        </a:graphic>
      </p:graphicFrame>
      <p:pic>
        <p:nvPicPr>
          <p:cNvPr id="25" name="Imagen 24">
            <a:extLst>
              <a:ext uri="{FF2B5EF4-FFF2-40B4-BE49-F238E27FC236}">
                <a16:creationId xmlns:a16="http://schemas.microsoft.com/office/drawing/2014/main" id="{4656CA21-1105-B1FD-EA32-533773B0D432}"/>
              </a:ext>
            </a:extLst>
          </p:cNvPr>
          <p:cNvPicPr>
            <a:picLocks noChangeAspect="1"/>
          </p:cNvPicPr>
          <p:nvPr/>
        </p:nvPicPr>
        <p:blipFill>
          <a:blip r:embed="rId5"/>
          <a:stretch>
            <a:fillRect/>
          </a:stretch>
        </p:blipFill>
        <p:spPr>
          <a:xfrm>
            <a:off x="3827896" y="3680325"/>
            <a:ext cx="4780681" cy="3187120"/>
          </a:xfrm>
          <a:prstGeom prst="rect">
            <a:avLst/>
          </a:prstGeom>
        </p:spPr>
      </p:pic>
    </p:spTree>
    <p:extLst>
      <p:ext uri="{BB962C8B-B14F-4D97-AF65-F5344CB8AC3E}">
        <p14:creationId xmlns:p14="http://schemas.microsoft.com/office/powerpoint/2010/main" val="21391621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5ba8b3c0a6087e730277a1f557cf2505&quot;,&quot;LanguageCode&quot;:&quot;en-US&quot;,&quot;SlideGuids&quot;:[&quot;6691385c-7c95-4ceb-a425-9926cfca71e8&quot;,&quot;de97757c-3c1a-4745-b1ef-335caa05544b&quot;,&quot;e139d5f8-12b1-4a80-8350-a26a2b5910cd&quot;,&quot;ac6c920e-136b-4a5a-a6ef-367b683dbb1b&quot;,&quot;daa0d3d2-2cd5-4e78-bb54-fc11c6db9253&quot;,&quot;46962400-e953-4024-a19e-0444a310dba3&quot;,&quot;06254d6c-a7df-4912-9bb4-31eee273d763&quot;,&quot;1cfe0c2c-a532-4efa-bbda-7cbc34cf675c&quot;,&quot;a3ee077e-defb-4279-9b8b-065b92610f6d&quot;,&quot;ad3a135b-4669-4cc9-a037-e0757e52531e&quot;,&quot;5851a48f-f1b6-410f-b1e4-b44fbd71804a&quot;,&quot;ef144060-6ac8-47d7-874b-14c3701bcc93&quot;,&quot;8dd6f382-bd81-4c6a-9a49-7dc9c4b5c159&quot;,&quot;5009cf6f-1661-414b-a251-6b24c2bb00dc&quot;,&quot;6e689adb-6c53-4961-a536-273ac833240c&quot;,&quot;d3db4a43-6c88-424c-9af7-ef4a3832806b&quot;,&quot;ea46fa14-710a-419a-ac6d-421939cfd643&quot;,&quot;2e735d15-b084-4560-851b-7b31c97d1b12&quot;,&quot;f57b3bdc-652c-4b9e-abd2-3bf01b9fbad9&quot;,&quot;b235f7b9-aeb3-4ab2-bc75-927b59856671&quot;,&quot;6f0813f0-9ae8-42c2-a692-25668e604762&quot;,&quot;1514ae36-a537-46e6-aa24-e9a8dd3135c9&quot;],&quot;TimeStamp&quot;:&quot;2019-03-19T10:27:34.029016-07: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6691385c-7c95-4ceb-a425-9926cfca71e8&quot;,&quot;TimeStamp&quot;:&quot;2019-03-19T10:20:29.235869-07: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6691385c-7c95-4ceb-a425-9926cfca71e8&quot;,&quot;TimeStamp&quot;:&quot;2019-03-19T10:20:29.235869-07: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6691385c-7c95-4ceb-a425-9926cfca71e8&quot;,&quot;TimeStamp&quot;:&quot;2019-03-19T10:20:29.235869-07: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6691385c-7c95-4ceb-a425-9926cfca71e8&quot;,&quot;TimeStamp&quot;:&quot;2019-03-19T10:20:29.235869-07:00&quot;}"/>
</p:tagLst>
</file>

<file path=ppt/theme/theme1.xml><?xml version="1.0" encoding="utf-8"?>
<a:theme xmlns:a="http://schemas.openxmlformats.org/drawingml/2006/main" name="Connect_2016_Template_Light">
  <a:themeElements>
    <a:clrScheme name="Custom 1">
      <a:dk1>
        <a:sysClr val="windowText" lastClr="000000"/>
      </a:dk1>
      <a:lt1>
        <a:sysClr val="window" lastClr="FFFFFF"/>
      </a:lt1>
      <a:dk2>
        <a:srgbClr val="001344"/>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2.xml><?xml version="1.0" encoding="utf-8"?>
<a:theme xmlns:a="http://schemas.openxmlformats.org/drawingml/2006/main" name="Connect_2016_Template_Dark">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E2881649-9D4D-4513-9E5E-5A76199B180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
    <a:dk1>
      <a:sysClr val="windowText" lastClr="000000"/>
    </a:dk1>
    <a:lt1>
      <a:sysClr val="window" lastClr="FFFFFF"/>
    </a:lt1>
    <a:dk2>
      <a:srgbClr val="001344"/>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Microsoft_Connect_2016_STUDIO_SlideTemplate_101416</Template>
  <TotalTime>0</TotalTime>
  <Words>3274</Words>
  <Application>Microsoft Office PowerPoint</Application>
  <PresentationFormat>Personalizado</PresentationFormat>
  <Paragraphs>351</Paragraphs>
  <Slides>26</Slides>
  <Notes>16</Notes>
  <HiddenSlides>0</HiddenSlides>
  <MMClips>1</MMClips>
  <ScaleCrop>false</ScaleCrop>
  <HeadingPairs>
    <vt:vector size="4" baseType="variant">
      <vt:variant>
        <vt:lpstr>Tema</vt:lpstr>
      </vt:variant>
      <vt:variant>
        <vt:i4>2</vt:i4>
      </vt:variant>
      <vt:variant>
        <vt:lpstr>Títulos de diapositiva</vt:lpstr>
      </vt:variant>
      <vt:variant>
        <vt:i4>26</vt:i4>
      </vt:variant>
    </vt:vector>
  </HeadingPairs>
  <TitlesOfParts>
    <vt:vector size="28" baseType="lpstr">
      <vt:lpstr>Connect_2016_Template_Light</vt:lpstr>
      <vt:lpstr>Connect_2016_Template_Dark</vt:lpstr>
      <vt:lpstr>Presentación de PowerPoint</vt:lpstr>
      <vt:lpstr>Presentación de PowerPoint</vt:lpstr>
      <vt:lpstr>Presentación de PowerPoint</vt:lpstr>
      <vt:lpstr>Azure Container Apps Where Dev’s Dreams Come True</vt:lpstr>
      <vt:lpstr>Agenda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Azure 2021</dc:title>
  <dc:subject/>
  <dc:creator>David J. Rodríguez Hernández</dc:creator>
  <cp:keywords/>
  <dc:description/>
  <cp:lastModifiedBy>Santiago Porras Rodríguez</cp:lastModifiedBy>
  <cp:revision>2</cp:revision>
  <dcterms:created xsi:type="dcterms:W3CDTF">2016-11-15T00:28:08Z</dcterms:created>
  <dcterms:modified xsi:type="dcterms:W3CDTF">2025-12-03T10:15:38Z</dcterms:modified>
  <cp:category/>
</cp:coreProperties>
</file>